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1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2" r:id="rId16"/>
    <p:sldId id="273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300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298" r:id="rId39"/>
    <p:sldId id="299" r:id="rId4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5pPr>
    <a:lvl6pPr marL="2286000" algn="l" defTabSz="914400" rtl="0" eaLnBrk="1" latinLnBrk="0" hangingPunct="1"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6pPr>
    <a:lvl7pPr marL="2743200" algn="l" defTabSz="914400" rtl="0" eaLnBrk="1" latinLnBrk="0" hangingPunct="1"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7pPr>
    <a:lvl8pPr marL="3200400" algn="l" defTabSz="914400" rtl="0" eaLnBrk="1" latinLnBrk="0" hangingPunct="1"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8pPr>
    <a:lvl9pPr marL="3657600" algn="l" defTabSz="914400" rtl="0" eaLnBrk="1" latinLnBrk="0" hangingPunct="1">
      <a:defRPr sz="2400" kern="1200">
        <a:solidFill>
          <a:srgbClr val="FFFFFF"/>
        </a:solidFill>
        <a:latin typeface="Arial" pitchFamily="34" charset="0"/>
        <a:ea typeface="+mn-ea"/>
        <a:cs typeface="+mn-cs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20">
          <p15:clr>
            <a:srgbClr val="A4A3A4"/>
          </p15:clr>
        </p15:guide>
        <p15:guide id="2" pos="655">
          <p15:clr>
            <a:srgbClr val="A4A3A4"/>
          </p15:clr>
        </p15:guide>
        <p15:guide id="3" pos="28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66"/>
    <a:srgbClr val="DAECFA"/>
    <a:srgbClr val="679BF9"/>
    <a:srgbClr val="1978BE"/>
    <a:srgbClr val="F5AA2F"/>
    <a:srgbClr val="6C737A"/>
    <a:srgbClr val="0063BA"/>
    <a:srgbClr val="E19636"/>
    <a:srgbClr val="F2E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6" autoAdjust="0"/>
    <p:restoredTop sz="69615" autoAdjust="0"/>
  </p:normalViewPr>
  <p:slideViewPr>
    <p:cSldViewPr snapToGrid="0">
      <p:cViewPr varScale="1">
        <p:scale>
          <a:sx n="54" d="100"/>
          <a:sy n="54" d="100"/>
        </p:scale>
        <p:origin x="1644" y="44"/>
      </p:cViewPr>
      <p:guideLst>
        <p:guide orient="horz" pos="4120"/>
        <p:guide pos="655"/>
        <p:guide pos="28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79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B6F7E499-84A9-435A-8846-8B74F3E126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53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7309" y="180975"/>
            <a:ext cx="5640918" cy="4230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546418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sym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346836" y="8786425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 anchor="b"/>
          <a:lstStyle>
            <a:lvl1pPr algn="r" defTabSz="642938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pPr>
              <a:defRPr/>
            </a:pPr>
            <a:fld id="{032A44DF-E707-4895-950E-464C92D4BF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35802" y="8978447"/>
            <a:ext cx="54625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 anchor="b"/>
          <a:lstStyle/>
          <a:p>
            <a:pPr algn="l" defTabSz="642938">
              <a:defRPr/>
            </a:pPr>
            <a:r>
              <a:rPr lang="en-US" sz="800" dirty="0" smtClean="0">
                <a:solidFill>
                  <a:schemeClr val="bg2"/>
                </a:solidFill>
                <a:latin typeface="Calibri" pitchFamily="34" charset="0"/>
                <a:sym typeface="Arial" charset="0"/>
              </a:rPr>
              <a:t>PLANTRONICS CONFIDENTIAL</a:t>
            </a:r>
            <a:endParaRPr lang="en-US" sz="800" dirty="0">
              <a:solidFill>
                <a:schemeClr val="bg2"/>
              </a:solidFill>
              <a:latin typeface="Calibri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80975"/>
            <a:ext cx="5640387" cy="4230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better understand enterprise worker behaviors, communication needs, pain points, etc.,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following research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commissioned.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was conducted in 2013 in Europe and North America with nearly 2,000 enterprise knowledge workers.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2A44DF-E707-4895-950E-464C92D4BF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0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rk_blue_h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418048" y="-867953"/>
            <a:ext cx="6317673" cy="8677031"/>
          </a:xfrm>
          <a:prstGeom prst="rect">
            <a:avLst/>
          </a:prstGeom>
        </p:spPr>
      </p:pic>
      <p:pic>
        <p:nvPicPr>
          <p:cNvPr id="20" name="Picture 12" descr="sound_wave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00"/>
          <a:stretch>
            <a:fillRect/>
          </a:stretch>
        </p:blipFill>
        <p:spPr bwMode="auto">
          <a:xfrm>
            <a:off x="3735205" y="1462820"/>
            <a:ext cx="5050228" cy="149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LT_full-cornered-rectangl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656009"/>
            <a:ext cx="5943600" cy="8778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 baseline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3468559"/>
            <a:ext cx="5953125" cy="1187449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0" name="Picture 9" descr="PLTSCClockup_png_5w_whit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407" y="2067635"/>
            <a:ext cx="2245061" cy="314058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 userDrawn="1"/>
        </p:nvSpPr>
        <p:spPr bwMode="auto">
          <a:xfrm>
            <a:off x="4454577" y="5978076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accent4">
                  <a:lumMod val="75000"/>
                </a:schemeClr>
              </a:solidFill>
              <a:latin typeface="Calibri" pitchFamily="31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ark_blue_h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418048" y="-867953"/>
            <a:ext cx="6317673" cy="8677031"/>
          </a:xfrm>
          <a:prstGeom prst="rect">
            <a:avLst/>
          </a:prstGeom>
        </p:spPr>
      </p:pic>
      <p:pic>
        <p:nvPicPr>
          <p:cNvPr id="10" name="Picture 9" descr="PLT_full-cornered-rectangl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943820"/>
            <a:ext cx="4114800" cy="76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55" y="1062639"/>
            <a:ext cx="8297070" cy="4800600"/>
          </a:xfrm>
          <a:prstGeom prst="rect">
            <a:avLst/>
          </a:prstGeom>
        </p:spPr>
        <p:txBody>
          <a:bodyPr/>
          <a:lstStyle>
            <a:lvl1pPr marL="166688" indent="-166688">
              <a:buClr>
                <a:schemeClr val="accent2"/>
              </a:buClr>
              <a:buFont typeface="Arial" pitchFamily="34" charset="0"/>
              <a:buChar char="•"/>
              <a:defRPr b="0">
                <a:solidFill>
                  <a:schemeClr val="tx2"/>
                </a:solidFill>
              </a:defRPr>
            </a:lvl1pPr>
            <a:lvl2pPr marL="344488" indent="-177800">
              <a:buClr>
                <a:schemeClr val="accent2"/>
              </a:buClr>
              <a:buFont typeface="Calibri" pitchFamily="34" charset="0"/>
              <a:buChar char="–"/>
              <a:defRPr>
                <a:solidFill>
                  <a:schemeClr val="tx2"/>
                </a:solidFill>
              </a:defRPr>
            </a:lvl2pPr>
            <a:lvl3pPr marL="569913" indent="-166688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795338" indent="-166688">
              <a:buClr>
                <a:schemeClr val="accent2"/>
              </a:buClr>
              <a:buFont typeface="Calibri" pitchFamily="34" charset="0"/>
              <a:buChar char="–"/>
              <a:defRPr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09813" y="96823"/>
            <a:ext cx="8282366" cy="71000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95000"/>
              </a:lnSpc>
              <a:defRPr sz="2800" b="0">
                <a:solidFill>
                  <a:srgbClr val="0033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/>
          <a:lstStyle/>
          <a:p>
            <a:fld id="{414EFF6F-052E-4BB8-9206-B1CA328349A7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198" y="96822"/>
            <a:ext cx="8379625" cy="7132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95000"/>
              </a:lnSpc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55" y="1062639"/>
            <a:ext cx="3959225" cy="4800600"/>
          </a:xfrm>
          <a:prstGeom prst="rect">
            <a:avLst/>
          </a:prstGeom>
        </p:spPr>
        <p:txBody>
          <a:bodyPr/>
          <a:lstStyle>
            <a:lvl1pPr marL="166688" indent="-166688">
              <a:buClr>
                <a:schemeClr val="accent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</a:defRPr>
            </a:lvl1pPr>
            <a:lvl2pPr marL="342900" indent="-171450">
              <a:buClr>
                <a:schemeClr val="accent2"/>
              </a:buClr>
              <a:buFont typeface="Calibri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571500" indent="-171450">
              <a:buClr>
                <a:schemeClr val="accent2"/>
              </a:buCl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800100" indent="-171450">
              <a:buClr>
                <a:schemeClr val="accent2"/>
              </a:buClr>
              <a:buFont typeface="Calibri" pitchFamily="34" charset="0"/>
              <a:buChar char="–"/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9138" y="1062639"/>
            <a:ext cx="3959225" cy="4800600"/>
          </a:xfrm>
          <a:prstGeom prst="rect">
            <a:avLst/>
          </a:prstGeom>
        </p:spPr>
        <p:txBody>
          <a:bodyPr/>
          <a:lstStyle>
            <a:lvl1pPr marL="166688" indent="-166688">
              <a:buClr>
                <a:schemeClr val="accent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</a:defRPr>
            </a:lvl1pPr>
            <a:lvl2pPr marL="342900" indent="-171450">
              <a:buClr>
                <a:schemeClr val="accent2"/>
              </a:buClr>
              <a:buFont typeface="Calibri" pitchFamily="34" charset="0"/>
              <a:buChar char="–"/>
              <a:defRPr sz="2000">
                <a:solidFill>
                  <a:schemeClr val="tx2"/>
                </a:solidFill>
              </a:defRPr>
            </a:lvl2pPr>
            <a:lvl3pPr marL="571500" indent="-171450">
              <a:buClr>
                <a:schemeClr val="accent2"/>
              </a:buCl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800100" indent="-171450">
              <a:buClr>
                <a:schemeClr val="accent2"/>
              </a:buClr>
              <a:buFont typeface="Calibri" pitchFamily="34" charset="0"/>
              <a:buChar char="–"/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00B05-6101-4CDC-B7AD-4F10CA403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1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50CFBA96-5A13-456D-9AE3-624BD9A30AFD}" type="datetime1">
              <a:rPr lang="en-US" smtClean="0"/>
              <a:t>10/8/2015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74" y="96822"/>
            <a:ext cx="8379625" cy="7132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95000"/>
              </a:lnSpc>
              <a:defRPr sz="2800" b="0">
                <a:solidFill>
                  <a:srgbClr val="0033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2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D2EADFFC-DEC6-42D5-A620-748B64844E6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Calibri" pitchFamily="34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739823" y="6537960"/>
            <a:ext cx="1920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9A64E-4213-498C-8065-3501AA0293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8"/>
          <p:cNvSpPr>
            <a:spLocks noGrp="1"/>
          </p:cNvSpPr>
          <p:nvPr>
            <p:ph type="dt" sz="half" idx="2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5A42A139-1C20-4BF5-AC9A-DA361E6ADBD5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739823" y="6537960"/>
            <a:ext cx="1920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598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2" y="4203"/>
            <a:ext cx="9152097" cy="684581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  <a:headEnd/>
            <a:tailEnd/>
          </a:ln>
          <a:effectLst/>
          <a:scene3d>
            <a:camera prst="orthographicFront"/>
            <a:lightRig rig="glow" dir="t">
              <a:rot lat="0" lon="0" rev="16200000"/>
            </a:lightRig>
          </a:scene3d>
          <a:sp3d/>
        </p:spPr>
      </p:pic>
      <p:sp>
        <p:nvSpPr>
          <p:cNvPr id="4" name="Rectangle 3"/>
          <p:cNvSpPr/>
          <p:nvPr/>
        </p:nvSpPr>
        <p:spPr bwMode="ltGray">
          <a:xfrm rot="16200000" flipV="1">
            <a:off x="1145268" y="-1170668"/>
            <a:ext cx="6890888" cy="9206823"/>
          </a:xfrm>
          <a:prstGeom prst="rect">
            <a:avLst/>
          </a:prstGeom>
          <a:gradFill flip="none" rotWithShape="1">
            <a:gsLst>
              <a:gs pos="0">
                <a:srgbClr val="1B1D0F">
                  <a:alpha val="37000"/>
                </a:srgbClr>
              </a:gs>
              <a:gs pos="50000">
                <a:schemeClr val="bg1">
                  <a:alpha val="0"/>
                </a:schemeClr>
              </a:gs>
              <a:gs pos="100000">
                <a:srgbClr val="1B1D0F">
                  <a:alpha val="11000"/>
                </a:srgbClr>
              </a:gs>
            </a:gsLst>
            <a:lin ang="1620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4" descr="http://connectedpr.com/plantronics/files/2011/01/PLT_logo_PMS294_5w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186" y="6540900"/>
            <a:ext cx="1374732" cy="177799"/>
          </a:xfrm>
          <a:prstGeom prst="rect">
            <a:avLst/>
          </a:prstGeom>
          <a:noFill/>
          <a:effectLst>
            <a:outerShdw blurRad="41275" dir="2700000" algn="tl" rotWithShape="0">
              <a:srgbClr val="000000">
                <a:alpha val="9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3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/>
          <a:lstStyle/>
          <a:p>
            <a:fld id="{F5BAD5EB-CE5D-42B5-847B-912BDCA50B30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2711" y="-14226"/>
            <a:ext cx="9164734" cy="6872225"/>
            <a:chOff x="-12711" y="-14226"/>
            <a:chExt cx="9164734" cy="6872225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sharpenSoften amount="-50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" y="-12699"/>
              <a:ext cx="9152024" cy="685800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/>
              <a:lightRig rig="glow" dir="t">
                <a:rot lat="0" lon="0" rev="16200000"/>
              </a:lightRig>
            </a:scene3d>
            <a:sp3d/>
          </p:spPr>
        </p:pic>
        <p:sp>
          <p:nvSpPr>
            <p:cNvPr id="7" name="Rectangle 6"/>
            <p:cNvSpPr/>
            <p:nvPr userDrawn="1"/>
          </p:nvSpPr>
          <p:spPr bwMode="ltGray">
            <a:xfrm rot="16200000" flipV="1">
              <a:off x="166105" y="-193042"/>
              <a:ext cx="6872225" cy="7229858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20000"/>
                  </a:schemeClr>
                </a:gs>
                <a:gs pos="41000">
                  <a:schemeClr val="bg1">
                    <a:alpha val="0"/>
                  </a:schemeClr>
                </a:gs>
                <a:gs pos="81000">
                  <a:srgbClr val="1B1D0F">
                    <a:alpha val="0"/>
                  </a:srgbClr>
                </a:gs>
              </a:gsLst>
              <a:lin ang="16200000" scaled="0"/>
              <a:tileRect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smtClean="0">
                <a:latin typeface="Calibri" pitchFamily="34" charset="0"/>
              </a:endParaRPr>
            </a:p>
          </p:txBody>
        </p:sp>
      </p:grpSp>
      <p:sp>
        <p:nvSpPr>
          <p:cNvPr id="8" name="Text Box 5"/>
          <p:cNvSpPr txBox="1">
            <a:spLocks noChangeArrowheads="1"/>
          </p:cNvSpPr>
          <p:nvPr userDrawn="1"/>
        </p:nvSpPr>
        <p:spPr>
          <a:xfrm>
            <a:off x="8382000" y="6550026"/>
            <a:ext cx="354263" cy="30797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2"/>
                </a:solidFill>
                <a:latin typeface="Calibri" pitchFamily="34" charset="0"/>
                <a:ea typeface="+mn-ea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8345-3696-40EF-9BBB-4C6A70B370C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C737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C737A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>
          <a:xfrm>
            <a:off x="8382000" y="6550025"/>
            <a:ext cx="354263" cy="30797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2"/>
                </a:solidFill>
                <a:latin typeface="Calibri" pitchFamily="34" charset="0"/>
                <a:ea typeface="+mn-ea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8345-3696-40EF-9BBB-4C6A70B370C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C737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C737A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10" name="Picture 9" descr="http://connectedpr.com/plantronics/files/2011/01/PLT_logo_PMS294_5w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186" y="6540900"/>
            <a:ext cx="1374732" cy="177799"/>
          </a:xfrm>
          <a:prstGeom prst="rect">
            <a:avLst/>
          </a:prstGeom>
          <a:noFill/>
          <a:effectLst>
            <a:outerShdw blurRad="41275" dir="2700000" algn="tl" rotWithShape="0">
              <a:srgbClr val="000000">
                <a:alpha val="9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34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0" y="299547"/>
            <a:ext cx="9037681" cy="568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LT_A_Titl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8450" y="5486400"/>
            <a:ext cx="5029200" cy="10302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>
                <a:solidFill>
                  <a:srgbClr val="626E7A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7675" y="4298950"/>
            <a:ext cx="5038725" cy="11874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4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34" y="3911600"/>
            <a:ext cx="2619641" cy="3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 userDrawn="1"/>
        </p:nvSpPr>
        <p:spPr bwMode="auto">
          <a:xfrm>
            <a:off x="5037274" y="6261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bg2"/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bg2"/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bg2"/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bg2"/>
              </a:solidFill>
              <a:latin typeface="Calibri" pitchFamily="31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43578" y="157655"/>
            <a:ext cx="8856844" cy="513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LT_A_Titl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8450" y="5486400"/>
            <a:ext cx="5029200" cy="10302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>
                <a:solidFill>
                  <a:srgbClr val="626E7A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7675" y="4298950"/>
            <a:ext cx="5038725" cy="11874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4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34" y="3911600"/>
            <a:ext cx="2619641" cy="3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 userDrawn="1"/>
        </p:nvSpPr>
        <p:spPr bwMode="auto">
          <a:xfrm>
            <a:off x="5037274" y="6261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bg2"/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bg2"/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bg2"/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bg2"/>
              </a:solidFill>
              <a:latin typeface="Calibri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19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rk_blue_h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480393" y="-874878"/>
            <a:ext cx="6317673" cy="8677031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779712"/>
            <a:ext cx="5943600" cy="8778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 baseline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592262"/>
            <a:ext cx="5953125" cy="1187449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9" y="3848668"/>
            <a:ext cx="8488906" cy="277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PLT_C_Title_8dc63f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 descr="PLT_logo_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 userDrawn="1"/>
        </p:nvSpPr>
        <p:spPr bwMode="auto">
          <a:xfrm>
            <a:off x="4454577" y="546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accent4">
                    <a:lumMod val="75000"/>
                  </a:schemeClr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accent4">
                  <a:lumMod val="75000"/>
                </a:schemeClr>
              </a:solidFill>
              <a:latin typeface="Calibri" pitchFamily="31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184" y="163776"/>
            <a:ext cx="8725421" cy="5418160"/>
          </a:xfrm>
          <a:prstGeom prst="rect">
            <a:avLst/>
          </a:prstGeom>
        </p:spPr>
      </p:pic>
      <p:pic>
        <p:nvPicPr>
          <p:cNvPr id="9" name="Picture 8" descr="PLT_A_Titl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8450" y="5486400"/>
            <a:ext cx="5029200" cy="10302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>
                <a:solidFill>
                  <a:srgbClr val="626E7A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7675" y="4298950"/>
            <a:ext cx="5038725" cy="11874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4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34" y="3911600"/>
            <a:ext cx="2619641" cy="3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 userDrawn="1"/>
        </p:nvSpPr>
        <p:spPr bwMode="auto">
          <a:xfrm>
            <a:off x="5037274" y="6261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bg2"/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bg2"/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bg2"/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bg2"/>
              </a:solidFill>
              <a:latin typeface="Calibri" pitchFamily="31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33350"/>
            <a:ext cx="8908931" cy="62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LT_A_Titl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8450" y="5486400"/>
            <a:ext cx="5029200" cy="10302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>
                <a:solidFill>
                  <a:srgbClr val="626E7A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7675" y="4298950"/>
            <a:ext cx="5038725" cy="11874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4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34" y="3911600"/>
            <a:ext cx="2619641" cy="3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 userDrawn="1"/>
        </p:nvSpPr>
        <p:spPr bwMode="auto">
          <a:xfrm>
            <a:off x="5037274" y="6261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bg2"/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bg2"/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bg2"/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bg2"/>
              </a:solidFill>
              <a:latin typeface="Calibri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8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Optio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8925" y="163775"/>
            <a:ext cx="8706151" cy="5811356"/>
          </a:xfrm>
          <a:prstGeom prst="rect">
            <a:avLst/>
          </a:prstGeom>
        </p:spPr>
      </p:pic>
      <p:pic>
        <p:nvPicPr>
          <p:cNvPr id="9" name="Picture 8" descr="PLT_A_Titl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8450" y="5486400"/>
            <a:ext cx="5029200" cy="1030288"/>
          </a:xfrm>
          <a:prstGeom prst="rect">
            <a:avLst/>
          </a:prstGeom>
        </p:spPr>
        <p:txBody>
          <a:bodyPr lIns="0" tIns="32146" rIns="32146" bIns="32146"/>
          <a:lstStyle>
            <a:lvl1pPr marL="0" indent="0">
              <a:buFont typeface="Arial" charset="0"/>
              <a:buNone/>
              <a:defRPr sz="1800" b="0">
                <a:solidFill>
                  <a:srgbClr val="626E7A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7675" y="4298950"/>
            <a:ext cx="5038725" cy="1187449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  <a:sym typeface="Arial" pitchFamily="34" charset="0"/>
              </a:defRPr>
            </a:lvl1pPr>
          </a:lstStyle>
          <a:p>
            <a:pPr marL="0" marR="0" lvl="0" indent="0" algn="l" defTabSz="6429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1" name="Picture 4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234" y="3911600"/>
            <a:ext cx="2619641" cy="3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 userDrawn="1"/>
        </p:nvSpPr>
        <p:spPr bwMode="auto">
          <a:xfrm>
            <a:off x="5037274" y="6261267"/>
            <a:ext cx="3956441" cy="368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1" tIns="35711" rIns="76344" bIns="35711" anchor="b" anchorCtr="0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800" dirty="0">
                <a:solidFill>
                  <a:schemeClr val="bg2"/>
                </a:solidFill>
                <a:latin typeface="Calibri" pitchFamily="31" charset="0"/>
              </a:rPr>
              <a:t>Simply</a:t>
            </a:r>
            <a:r>
              <a:rPr lang="en-US" sz="1800" dirty="0" smtClean="0">
                <a:solidFill>
                  <a:schemeClr val="bg2"/>
                </a:solidFill>
                <a:latin typeface="Calibri" pitchFamily="31" charset="0"/>
              </a:rPr>
              <a:t> Smarter Communications</a:t>
            </a:r>
            <a:r>
              <a:rPr lang="en-US" sz="1800" spc="-100" baseline="15000" dirty="0" smtClean="0">
                <a:solidFill>
                  <a:schemeClr val="bg2"/>
                </a:solidFill>
                <a:latin typeface="Calibri" pitchFamily="31" charset="0"/>
              </a:rPr>
              <a:t>®</a:t>
            </a:r>
            <a:endParaRPr lang="en-US" sz="1600" spc="-100" baseline="15000" dirty="0">
              <a:solidFill>
                <a:schemeClr val="bg2"/>
              </a:solidFill>
              <a:latin typeface="Calibri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7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ark_blue_h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418048" y="-867953"/>
            <a:ext cx="6317673" cy="8677031"/>
          </a:xfrm>
          <a:prstGeom prst="rect">
            <a:avLst/>
          </a:prstGeom>
        </p:spPr>
      </p:pic>
      <p:pic>
        <p:nvPicPr>
          <p:cNvPr id="11" name="Picture 10" descr="PLT_C_Segue_8dc63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6" descr="PLT_logo_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6800" y="2943820"/>
            <a:ext cx="4114800" cy="762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Calibri" pitchFamily="34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2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ark_blue_h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418048" y="-867953"/>
            <a:ext cx="6317673" cy="8677031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" name="Picture 10" descr="PLT_C_Segue_8dc63f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5" name="Picture 24" descr="PLT_C_Segue_8dc63f.png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0700"/>
              <a:ext cx="9144000" cy="1371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 bwMode="ltGray">
            <a:xfrm>
              <a:off x="0" y="0"/>
              <a:ext cx="9144000" cy="5969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err="1" smtClean="0">
                <a:latin typeface="Calibri" pitchFamily="34" charset="0"/>
              </a:endParaRPr>
            </a:p>
          </p:txBody>
        </p:sp>
      </p:grpSp>
      <p:pic>
        <p:nvPicPr>
          <p:cNvPr id="13" name="Picture 16" descr="PLT_logo_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Calibri" pitchFamily="34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2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27" name="Title 5"/>
          <p:cNvSpPr>
            <a:spLocks noGrp="1"/>
          </p:cNvSpPr>
          <p:nvPr>
            <p:ph type="title" hasCustomPrompt="1"/>
          </p:nvPr>
        </p:nvSpPr>
        <p:spPr>
          <a:xfrm>
            <a:off x="409813" y="96823"/>
            <a:ext cx="8282366" cy="71000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95000"/>
              </a:lnSpc>
              <a:defRPr sz="2800" b="0">
                <a:solidFill>
                  <a:srgbClr val="0033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1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6" descr="PLT_logo_2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Calibri" pitchFamily="34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PLT_H_Bullet_8dc63f-[full-image]-20.png"/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 descr="PLT_A_Title_8dc63f.png"/>
            <p:cNvPicPr>
              <a:picLocks noChangeAspect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387"/>
            <a:stretch/>
          </p:blipFill>
          <p:spPr>
            <a:xfrm>
              <a:off x="0" y="16934"/>
              <a:ext cx="9144000" cy="3352390"/>
            </a:xfrm>
            <a:prstGeom prst="rect">
              <a:avLst/>
            </a:prstGeom>
          </p:spPr>
        </p:pic>
      </p:grpSp>
      <p:pic>
        <p:nvPicPr>
          <p:cNvPr id="12" name="Picture 16" descr="PLT_logo_2"/>
          <p:cNvPicPr>
            <a:picLocks noChangeAspect="1" noChangeArrowheads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2"/>
                </a:solidFill>
                <a:latin typeface="Calibri" pitchFamily="34" charset="0"/>
                <a:ea typeface="+mn-ea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sym typeface="Arial" pitchFamily="34" charset="0"/>
              </a:defRPr>
            </a:lvl9pPr>
          </a:lstStyle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2"/>
          </p:nvPr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</a:lstStyle>
          <a:p>
            <a:fld id="{F5BAD5EB-CE5D-42B5-847B-912BDCA50B30}" type="datetime1">
              <a:rPr lang="en-US" smtClean="0"/>
              <a:t>10/8/2015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6" r:id="rId2"/>
    <p:sldLayoutId id="2147484165" r:id="rId3"/>
    <p:sldLayoutId id="2147484143" r:id="rId4"/>
    <p:sldLayoutId id="2147484162" r:id="rId5"/>
    <p:sldLayoutId id="2147484166" r:id="rId6"/>
    <p:sldLayoutId id="2147484164" r:id="rId7"/>
    <p:sldLayoutId id="2147484145" r:id="rId8"/>
    <p:sldLayoutId id="2147484182" r:id="rId9"/>
    <p:sldLayoutId id="2147484148" r:id="rId10"/>
    <p:sldLayoutId id="2147484134" r:id="rId11"/>
    <p:sldLayoutId id="2147484136" r:id="rId12"/>
    <p:sldLayoutId id="2147484138" r:id="rId13"/>
    <p:sldLayoutId id="2147484139" r:id="rId14"/>
    <p:sldLayoutId id="2147484179" r:id="rId15"/>
    <p:sldLayoutId id="2147484180" r:id="rId16"/>
    <p:sldLayoutId id="2147484181" r:id="rId17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marL="0" indent="0" algn="l" defTabSz="642938" rtl="0" eaLnBrk="0" fontAlgn="base" hangingPunct="0">
        <a:lnSpc>
          <a:spcPct val="80000"/>
        </a:lnSpc>
        <a:spcBef>
          <a:spcPts val="1800"/>
        </a:spcBef>
        <a:spcAft>
          <a:spcPct val="0"/>
        </a:spcAft>
        <a:defRPr lang="en-US" sz="2400" b="1" baseline="0" dirty="0" smtClean="0">
          <a:solidFill>
            <a:schemeClr val="tx2"/>
          </a:solidFill>
          <a:latin typeface="Calibri" pitchFamily="34" charset="0"/>
          <a:ea typeface="+mn-ea"/>
          <a:cs typeface="+mn-cs"/>
          <a:sym typeface="Arial" pitchFamily="34" charset="0"/>
        </a:defRPr>
      </a:lvl1pPr>
      <a:lvl2pPr marL="4763" indent="-4763" algn="l" defTabSz="6429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Lucida Sans Unicode" pitchFamily="34" charset="0"/>
          <a:sym typeface="Arial" pitchFamily="34" charset="0"/>
        </a:defRPr>
      </a:lvl2pPr>
      <a:lvl3pPr marL="4763" indent="-4763" algn="l" defTabSz="6429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Lucida Sans Unicode" pitchFamily="34" charset="0"/>
          <a:sym typeface="Arial" pitchFamily="34" charset="0"/>
        </a:defRPr>
      </a:lvl3pPr>
      <a:lvl4pPr marL="4763" indent="-4763" algn="l" defTabSz="6429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Lucida Sans Unicode" pitchFamily="34" charset="0"/>
          <a:sym typeface="Arial" pitchFamily="34" charset="0"/>
        </a:defRPr>
      </a:lvl4pPr>
      <a:lvl5pPr marL="4763" indent="-4763" algn="l" defTabSz="6429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Lucida Sans Unicode" pitchFamily="34" charset="0"/>
          <a:sym typeface="Arial" pitchFamily="34" charset="0"/>
        </a:defRPr>
      </a:lvl5pPr>
      <a:lvl6pPr marL="461963" algn="l" defTabSz="642938" rtl="0" fontAlgn="base">
        <a:lnSpc>
          <a:spcPct val="80000"/>
        </a:lnSpc>
        <a:spcBef>
          <a:spcPct val="0"/>
        </a:spcBef>
        <a:spcAft>
          <a:spcPct val="0"/>
        </a:spcAft>
        <a:defRPr b="1">
          <a:solidFill>
            <a:srgbClr val="FF9933"/>
          </a:solidFill>
          <a:latin typeface="Lucida Sans Unicode" pitchFamily="34" charset="0"/>
          <a:sym typeface="Arial" charset="0"/>
        </a:defRPr>
      </a:lvl6pPr>
      <a:lvl7pPr marL="919163" algn="l" defTabSz="642938" rtl="0" fontAlgn="base">
        <a:lnSpc>
          <a:spcPct val="80000"/>
        </a:lnSpc>
        <a:spcBef>
          <a:spcPct val="0"/>
        </a:spcBef>
        <a:spcAft>
          <a:spcPct val="0"/>
        </a:spcAft>
        <a:defRPr b="1">
          <a:solidFill>
            <a:srgbClr val="FF9933"/>
          </a:solidFill>
          <a:latin typeface="Lucida Sans Unicode" pitchFamily="34" charset="0"/>
          <a:sym typeface="Arial" charset="0"/>
        </a:defRPr>
      </a:lvl7pPr>
      <a:lvl8pPr marL="1376363" algn="l" defTabSz="642938" rtl="0" fontAlgn="base">
        <a:lnSpc>
          <a:spcPct val="80000"/>
        </a:lnSpc>
        <a:spcBef>
          <a:spcPct val="0"/>
        </a:spcBef>
        <a:spcAft>
          <a:spcPct val="0"/>
        </a:spcAft>
        <a:defRPr b="1">
          <a:solidFill>
            <a:srgbClr val="FF9933"/>
          </a:solidFill>
          <a:latin typeface="Lucida Sans Unicode" pitchFamily="34" charset="0"/>
          <a:sym typeface="Arial" charset="0"/>
        </a:defRPr>
      </a:lvl8pPr>
      <a:lvl9pPr marL="1833563" algn="l" defTabSz="642938" rtl="0" fontAlgn="base">
        <a:lnSpc>
          <a:spcPct val="80000"/>
        </a:lnSpc>
        <a:spcBef>
          <a:spcPct val="0"/>
        </a:spcBef>
        <a:spcAft>
          <a:spcPct val="0"/>
        </a:spcAft>
        <a:defRPr b="1">
          <a:solidFill>
            <a:srgbClr val="FF9933"/>
          </a:solidFill>
          <a:latin typeface="Lucida Sans Unicode" pitchFamily="34" charset="0"/>
          <a:sym typeface="Arial" charset="0"/>
        </a:defRPr>
      </a:lvl9pPr>
    </p:titleStyle>
    <p:bodyStyle>
      <a:lvl1pPr marL="23813" indent="-23813" algn="l" defTabSz="64293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 "/>
        <a:defRPr sz="2200" b="1">
          <a:solidFill>
            <a:schemeClr val="tx2"/>
          </a:solidFill>
          <a:latin typeface="Calibri" pitchFamily="34" charset="0"/>
          <a:ea typeface="+mn-ea"/>
          <a:cs typeface="+mn-cs"/>
          <a:sym typeface="Arial Bold" charset="0"/>
        </a:defRPr>
      </a:lvl1pPr>
      <a:lvl2pPr marL="284163" indent="-146050" algn="l" defTabSz="6429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bg2"/>
          </a:solidFill>
          <a:latin typeface="Calibri" pitchFamily="34" charset="0"/>
          <a:sym typeface="Arial" pitchFamily="34" charset="0"/>
        </a:defRPr>
      </a:lvl2pPr>
      <a:lvl3pPr marL="568325" indent="-169863" algn="l" defTabSz="6429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pitchFamily="34" charset="0"/>
        <a:buChar char="–"/>
        <a:defRPr>
          <a:solidFill>
            <a:schemeClr val="bg2"/>
          </a:solidFill>
          <a:latin typeface="Calibri" pitchFamily="34" charset="0"/>
          <a:sym typeface="Arial" pitchFamily="34" charset="0"/>
        </a:defRPr>
      </a:lvl3pPr>
      <a:lvl4pPr marL="862013" indent="-179388" algn="l" defTabSz="6429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pitchFamily="34" charset="0"/>
        <a:buChar char="»"/>
        <a:defRPr sz="1600">
          <a:solidFill>
            <a:schemeClr val="bg2"/>
          </a:solidFill>
          <a:latin typeface="Calibri" pitchFamily="34" charset="0"/>
          <a:sym typeface="Arial" pitchFamily="34" charset="0"/>
        </a:defRPr>
      </a:lvl4pPr>
      <a:lvl5pPr marL="1066800" indent="-90488" algn="l" defTabSz="6429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pitchFamily="34" charset="0"/>
        <a:buChar char="•"/>
        <a:defRPr sz="1600">
          <a:solidFill>
            <a:srgbClr val="757B89"/>
          </a:solidFill>
          <a:latin typeface="Lucida Sans" pitchFamily="34" charset="0"/>
          <a:sym typeface="Arial" pitchFamily="34" charset="0"/>
        </a:defRPr>
      </a:lvl5pPr>
      <a:lvl6pPr marL="1524000" indent="-90488" algn="l" defTabSz="642938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charset="0"/>
        <a:buChar char="•"/>
        <a:defRPr sz="1600">
          <a:solidFill>
            <a:srgbClr val="757B89"/>
          </a:solidFill>
          <a:latin typeface="Lucida Sans" pitchFamily="34" charset="0"/>
          <a:sym typeface="Arial" charset="0"/>
        </a:defRPr>
      </a:lvl6pPr>
      <a:lvl7pPr marL="1981200" indent="-90488" algn="l" defTabSz="642938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charset="0"/>
        <a:buChar char="•"/>
        <a:defRPr sz="1600">
          <a:solidFill>
            <a:srgbClr val="757B89"/>
          </a:solidFill>
          <a:latin typeface="Lucida Sans" pitchFamily="34" charset="0"/>
          <a:sym typeface="Arial" charset="0"/>
        </a:defRPr>
      </a:lvl7pPr>
      <a:lvl8pPr marL="2438400" indent="-90488" algn="l" defTabSz="642938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charset="0"/>
        <a:buChar char="•"/>
        <a:defRPr sz="1600">
          <a:solidFill>
            <a:srgbClr val="757B89"/>
          </a:solidFill>
          <a:latin typeface="Lucida Sans" pitchFamily="34" charset="0"/>
          <a:sym typeface="Arial" charset="0"/>
        </a:defRPr>
      </a:lvl8pPr>
      <a:lvl9pPr marL="2895600" indent="-90488" algn="l" defTabSz="642938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757B89"/>
        </a:buClr>
        <a:buSzPct val="100000"/>
        <a:buFont typeface="Arial" charset="0"/>
        <a:buChar char="•"/>
        <a:defRPr sz="1600">
          <a:solidFill>
            <a:srgbClr val="757B89"/>
          </a:solidFill>
          <a:latin typeface="Lucida Sans" pitchFamily="34" charset="0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1.jpeg"/><Relationship Id="rId7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11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png"/><Relationship Id="rId7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tiff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microsoft.com/office/2007/relationships/hdphoto" Target="../media/hdphoto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microsoft.com/office/2007/relationships/hdphoto" Target="../media/hdphoto3.wdp"/><Relationship Id="rId10" Type="http://schemas.openxmlformats.org/officeDocument/2006/relationships/image" Target="../media/image75.jpeg"/><Relationship Id="rId4" Type="http://schemas.openxmlformats.org/officeDocument/2006/relationships/image" Target="../media/image72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5" Type="http://schemas.openxmlformats.org/officeDocument/2006/relationships/image" Target="../media/image76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microsoft.com/office/2007/relationships/hdphoto" Target="../media/hdphoto6.wdp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1.png"/><Relationship Id="rId4" Type="http://schemas.openxmlformats.org/officeDocument/2006/relationships/image" Target="../media/image91.jpe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5D3_0038_4x3_transi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7938" y="0"/>
            <a:ext cx="91714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0" y="1"/>
            <a:ext cx="9144000" cy="1181100"/>
          </a:xfrm>
          <a:prstGeom prst="rect">
            <a:avLst/>
          </a:prstGeom>
          <a:gradFill flip="none" rotWithShape="1">
            <a:gsLst>
              <a:gs pos="7000">
                <a:schemeClr val="tx2">
                  <a:alpha val="65000"/>
                </a:schemeClr>
              </a:gs>
              <a:gs pos="100000">
                <a:srgbClr val="FFFFFF">
                  <a:alpha val="0"/>
                </a:srgbClr>
              </a:gs>
              <a:gs pos="53000">
                <a:srgbClr val="476EAE">
                  <a:alpha val="55000"/>
                </a:srgb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ctr" defTabSz="45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5300" y="1800226"/>
            <a:ext cx="7989888" cy="8905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lang="en-US" sz="2400" b="1" baseline="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sz="6600">
                <a:gradFill flip="none" rotWithShape="1">
                  <a:gsLst>
                    <a:gs pos="45000">
                      <a:prstClr val="white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  <a:tileRect/>
                </a:gradFill>
              </a:rPr>
              <a:t/>
            </a:r>
            <a:br>
              <a:rPr sz="6600">
                <a:gradFill flip="none" rotWithShape="1">
                  <a:gsLst>
                    <a:gs pos="45000">
                      <a:prstClr val="white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  <a:tileRect/>
                </a:gradFill>
              </a:rPr>
            </a:br>
            <a:r>
              <a:rPr sz="6600">
                <a:gradFill flip="none" rotWithShape="1">
                  <a:gsLst>
                    <a:gs pos="45000">
                      <a:prstClr val="white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  <a:tileRect/>
                </a:gradFill>
              </a:rPr>
              <a:t/>
            </a:r>
            <a:br>
              <a:rPr sz="6600">
                <a:gradFill flip="none" rotWithShape="1">
                  <a:gsLst>
                    <a:gs pos="45000">
                      <a:prstClr val="white"/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  <a:tileRect/>
                </a:gradFill>
              </a:rPr>
            </a:br>
            <a:r>
              <a:rPr b="0">
                <a:solidFill>
                  <a:srgbClr val="8064A2">
                    <a:lumMod val="25000"/>
                  </a:srgbClr>
                </a:solidFill>
              </a:rPr>
              <a:t/>
            </a:r>
            <a:br>
              <a:rPr b="0">
                <a:solidFill>
                  <a:srgbClr val="8064A2">
                    <a:lumMod val="25000"/>
                  </a:srgbClr>
                </a:solidFill>
              </a:rPr>
            </a:br>
            <a:endParaRPr b="0">
              <a:solidFill>
                <a:srgbClr val="8064A2">
                  <a:lumMod val="25000"/>
                </a:srgbClr>
              </a:solidFill>
            </a:endParaRPr>
          </a:p>
        </p:txBody>
      </p:sp>
      <p:pic>
        <p:nvPicPr>
          <p:cNvPr id="7" name="Picture 6" descr="PLTSSClockup_png1.5w_whit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0" y="505461"/>
            <a:ext cx="2400300" cy="333145"/>
          </a:xfrm>
          <a:prstGeom prst="rect">
            <a:avLst/>
          </a:prstGeom>
          <a:effectLst>
            <a:outerShdw blurRad="57150" algn="tl" rotWithShape="0">
              <a:schemeClr val="tx2">
                <a:alpha val="50000"/>
              </a:schemeClr>
            </a:outerShdw>
          </a:effectLst>
        </p:spPr>
      </p:pic>
      <p:pic>
        <p:nvPicPr>
          <p:cNvPr id="8" name="Picture 7" descr="1LogoSWmaingraphicWhite.a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9"/>
          <a:stretch/>
        </p:blipFill>
        <p:spPr>
          <a:xfrm>
            <a:off x="5004664" y="50800"/>
            <a:ext cx="4139336" cy="14351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7490" y="3720404"/>
            <a:ext cx="7340223" cy="72870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lang="en-US" sz="2400" b="1" baseline="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From Communicate to Collaborate:</a:t>
            </a:r>
            <a:br>
              <a:rPr lang="en-US" sz="36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US" sz="36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 Roadmap for </a:t>
            </a:r>
            <a:r>
              <a:rPr lang="en-US" sz="3600" b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Success</a:t>
            </a:r>
            <a:br>
              <a:rPr lang="en-US" sz="3600" b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endParaRPr sz="1800" b="0" dirty="0">
              <a:solidFill>
                <a:srgbClr val="4F81BD"/>
              </a:solidFill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19113" y="5056415"/>
            <a:ext cx="2325677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sym typeface="Arial" pitchFamily="34" charset="0"/>
              </a:rPr>
              <a:t>Tom Gill, VP and CIO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0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041" y="1016938"/>
            <a:ext cx="2018159" cy="28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45206" y="3973999"/>
            <a:ext cx="1716190" cy="254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2.pn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32506" y="1143000"/>
            <a:ext cx="3665022" cy="26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0" descr="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5976" y="3971332"/>
            <a:ext cx="4025647" cy="256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obile_Pro_Voyager_Legend_woman_platform_print_cmyk_16OCT1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39995"/>
            <a:ext cx="2675832" cy="5543631"/>
          </a:xfrm>
          <a:prstGeom prst="rect">
            <a:avLst/>
          </a:prstGeom>
        </p:spPr>
      </p:pic>
      <p:pic>
        <p:nvPicPr>
          <p:cNvPr id="5" name="Picture 4" descr="PLT_C_Segue_8dc63f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9144000" cy="1371600"/>
          </a:xfrm>
          <a:prstGeom prst="rect">
            <a:avLst/>
          </a:prstGeom>
        </p:spPr>
      </p:pic>
      <p:pic>
        <p:nvPicPr>
          <p:cNvPr id="12" name="Picture 11" descr="PLT_C_Segue_8dc63f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ltGray">
          <a:xfrm>
            <a:off x="0" y="317500"/>
            <a:ext cx="9144000" cy="5969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err="1" smtClean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pic>
        <p:nvPicPr>
          <p:cNvPr id="13" name="Picture 12" descr="PLT_logo_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813" y="109523"/>
            <a:ext cx="8282366" cy="10715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Collaborate, Connect and Get Work Done...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from Almost Anywhere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52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8" descr="Untitled-3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21" y="292100"/>
            <a:ext cx="8521339" cy="62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339724" y="2684206"/>
            <a:ext cx="8449057" cy="1489587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alpha val="50000"/>
                </a:schemeClr>
              </a:gs>
              <a:gs pos="0">
                <a:schemeClr val="tx2">
                  <a:alpha val="5000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en-US" sz="4400" dirty="0" smtClean="0">
                <a:latin typeface="Calibri" pitchFamily="34" charset="0"/>
              </a:rPr>
              <a:t>What About Noise?</a:t>
            </a:r>
          </a:p>
        </p:txBody>
      </p:sp>
      <p:pic>
        <p:nvPicPr>
          <p:cNvPr id="8" name="Picture 7" descr="PLT_C_Segue_8dc6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75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8477250" y="6516688"/>
            <a:ext cx="2587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 anchor="b"/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algn="r" eaLnBrk="1" hangingPunct="1"/>
            <a:fld id="{9772B331-67C1-4860-8466-324200BC76D9}" type="slidenum">
              <a:rPr lang="en-US" sz="800">
                <a:solidFill>
                  <a:schemeClr val="bg2"/>
                </a:solidFill>
                <a:latin typeface="Calibri" pitchFamily="34" charset="0"/>
                <a:cs typeface="Arial" pitchFamily="34" charset="0"/>
              </a:rPr>
              <a:pPr algn="r" eaLnBrk="1" hangingPunct="1"/>
              <a:t>12</a:t>
            </a:fld>
            <a:endParaRPr lang="en-US" sz="800" dirty="0">
              <a:solidFill>
                <a:schemeClr val="bg2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Date Placeholder 8"/>
          <p:cNvSpPr txBox="1">
            <a:spLocks/>
          </p:cNvSpPr>
          <p:nvPr/>
        </p:nvSpPr>
        <p:spPr bwMode="auto">
          <a:xfrm>
            <a:off x="7794625" y="6534150"/>
            <a:ext cx="793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/>
            <a:fld id="{BDFFA0ED-DAE7-4BEE-BA79-30E6DBDFB973}" type="datetime1">
              <a:rPr lang="en-US" sz="800">
                <a:solidFill>
                  <a:schemeClr val="bg2"/>
                </a:solidFill>
                <a:latin typeface="Calibri" pitchFamily="34" charset="0"/>
                <a:cs typeface="Arial" pitchFamily="34" charset="0"/>
              </a:rPr>
              <a:pPr eaLnBrk="1" hangingPunct="1"/>
              <a:t>10/8/2015</a:t>
            </a:fld>
            <a:endParaRPr lang="en-US" sz="800" dirty="0">
              <a:solidFill>
                <a:schemeClr val="bg2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025" y="830016"/>
            <a:ext cx="5464176" cy="521676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mpd="sng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 bwMode="ltGray">
          <a:xfrm>
            <a:off x="348190" y="2684206"/>
            <a:ext cx="8439912" cy="148958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90000"/>
                </a:schemeClr>
              </a:gs>
              <a:gs pos="49000">
                <a:schemeClr val="tx2">
                  <a:alpha val="50000"/>
                </a:schemeClr>
              </a:gs>
            </a:gsLst>
            <a:lin ang="0" scaled="1"/>
            <a:tileRect/>
          </a:gra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en-US" sz="4400" dirty="0" smtClean="0">
                <a:latin typeface="Calibri" pitchFamily="34" charset="0"/>
              </a:rPr>
              <a:t>Not All Noise is Created Equal</a:t>
            </a:r>
          </a:p>
        </p:txBody>
      </p:sp>
    </p:spTree>
    <p:extLst>
      <p:ext uri="{BB962C8B-B14F-4D97-AF65-F5344CB8AC3E}">
        <p14:creationId xmlns:p14="http://schemas.microsoft.com/office/powerpoint/2010/main" val="2785021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2690554"/>
            <a:ext cx="9143999" cy="947819"/>
            <a:chOff x="0" y="2690554"/>
            <a:chExt cx="9143999" cy="947819"/>
          </a:xfrm>
        </p:grpSpPr>
        <p:sp>
          <p:nvSpPr>
            <p:cNvPr id="12" name="Rounded Rectangle 11"/>
            <p:cNvSpPr>
              <a:spLocks noChangeArrowheads="1"/>
            </p:cNvSpPr>
            <p:nvPr/>
          </p:nvSpPr>
          <p:spPr bwMode="ltGray">
            <a:xfrm>
              <a:off x="0" y="2690554"/>
              <a:ext cx="9143999" cy="94781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3366">
                    <a:lumMod val="50000"/>
                  </a:srgbClr>
                </a:gs>
                <a:gs pos="89000">
                  <a:srgbClr val="003366">
                    <a:alpha val="3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 anchor="ctr"/>
            <a:lstStyle/>
            <a:p>
              <a:pPr marL="0" marR="0" lvl="0" indent="0" defTabSz="932472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-100" normalizeH="0" baseline="0" noProof="0" dirty="0">
                <a:ln w="3175">
                  <a:noFill/>
                </a:ln>
                <a:gradFill>
                  <a:gsLst>
                    <a:gs pos="583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+mn-ea"/>
                <a:cs typeface="Calibri"/>
                <a:sym typeface="Arial" pitchFamily="-112" charset="0"/>
              </a:endParaRPr>
            </a:p>
          </p:txBody>
        </p:sp>
        <p:sp>
          <p:nvSpPr>
            <p:cNvPr id="13" name="Title 2"/>
            <p:cNvSpPr txBox="1">
              <a:spLocks/>
            </p:cNvSpPr>
            <p:nvPr/>
          </p:nvSpPr>
          <p:spPr>
            <a:xfrm>
              <a:off x="471503" y="2897228"/>
              <a:ext cx="8240832" cy="5437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1" dir="2700000" rotWithShape="0">
                <a:srgbClr val="808080">
                  <a:alpha val="25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eaLnBrk="1" hangingPunct="1">
                <a:lnSpc>
                  <a:spcPct val="90000"/>
                </a:lnSpc>
                <a:spcBef>
                  <a:spcPts val="600"/>
                </a:spcBef>
                <a:defRPr>
                  <a:latin typeface="Calibri" pitchFamily="34" charset="0"/>
                </a:defRPr>
              </a:lvl1pPr>
              <a:lvl2pPr marL="37931725" indent="-37474525" eaLnBrk="0" hangingPunct="0"/>
              <a:lvl3pPr eaLnBrk="0" hangingPunct="0"/>
              <a:lvl4pPr eaLnBrk="0" hangingPunct="0"/>
              <a:lvl5pPr eaLnBrk="0" hangingPunct="0"/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algn="ctr"/>
              <a:r>
                <a:rPr lang="en-US" sz="3200" dirty="0"/>
                <a:t>Densification Increases Office Noise</a:t>
              </a:r>
              <a:endParaRPr sz="3200" dirty="0">
                <a:solidFill>
                  <a:srgbClr val="F5AA2F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55287" y="2372260"/>
            <a:ext cx="3951613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dirty="0">
                <a:latin typeface="Calibri" pitchFamily="34" charset="0"/>
                <a:cs typeface="Calibri" pitchFamily="34" charset="0"/>
              </a:rPr>
              <a:t>Research shows that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it’s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dirty="0">
                <a:solidFill>
                  <a:srgbClr val="F5AA2F"/>
                </a:solidFill>
                <a:latin typeface="Calibri" pitchFamily="34" charset="0"/>
                <a:cs typeface="Calibri" pitchFamily="34" charset="0"/>
              </a:rPr>
              <a:t>intelligibility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of speech, rather than the level or even the content of the speech that is most disturbing.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>
                <a:latin typeface="Calibri" pitchFamily="34" charset="0"/>
                <a:cs typeface="Calibri" pitchFamily="34" charset="0"/>
              </a:rPr>
              <a:t>Example: babble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1" indent="-285750" defTabSz="1370013">
              <a:buClr>
                <a:schemeClr val="bg1"/>
              </a:buClr>
              <a:buFont typeface="Arial"/>
              <a:buChar char="•"/>
              <a:tabLst>
                <a:tab pos="1031875" algn="l"/>
              </a:tabLst>
              <a:defRPr/>
            </a:pPr>
            <a:r>
              <a:rPr lang="en-US" dirty="0">
                <a:latin typeface="Calibri"/>
                <a:cs typeface="Calibri"/>
              </a:rPr>
              <a:t>Productivity</a:t>
            </a:r>
          </a:p>
          <a:p>
            <a:pPr marL="285750" lvl="1" indent="-285750" defTabSz="1370013">
              <a:buClr>
                <a:schemeClr val="bg1"/>
              </a:buClr>
              <a:buFont typeface="Arial"/>
              <a:buChar char="•"/>
              <a:tabLst>
                <a:tab pos="1031875" algn="l"/>
              </a:tabLst>
              <a:defRPr/>
            </a:pPr>
            <a:r>
              <a:rPr lang="en-US" dirty="0" smtClean="0">
                <a:latin typeface="Calibri"/>
                <a:cs typeface="Calibri"/>
              </a:rPr>
              <a:t>Privacy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37099" y="2372260"/>
            <a:ext cx="3851275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dirty="0">
                <a:latin typeface="Calibri" pitchFamily="34" charset="0"/>
                <a:cs typeface="Calibri" pitchFamily="34" charset="0"/>
              </a:rPr>
              <a:t>By eliminating background sound, many companies have actually made their workplaces </a:t>
            </a:r>
            <a:r>
              <a:rPr lang="en-US" dirty="0">
                <a:solidFill>
                  <a:srgbClr val="F5AA2F"/>
                </a:solidFill>
                <a:latin typeface="Calibri" pitchFamily="34" charset="0"/>
                <a:cs typeface="Calibri" pitchFamily="34" charset="0"/>
              </a:rPr>
              <a:t>too quiet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to be acoustically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comfortable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productive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1" indent="-285750" defTabSz="1370013">
              <a:buClr>
                <a:schemeClr val="bg1"/>
              </a:buClr>
              <a:buFont typeface="Arial"/>
              <a:buChar char="•"/>
              <a:tabLst>
                <a:tab pos="1031875" algn="l"/>
              </a:tabLst>
              <a:defRPr/>
            </a:pPr>
            <a:r>
              <a:rPr lang="en-US" dirty="0">
                <a:latin typeface="Calibri"/>
                <a:cs typeface="Calibri"/>
              </a:rPr>
              <a:t>The “library” </a:t>
            </a:r>
            <a:r>
              <a:rPr lang="en-US" dirty="0" smtClean="0">
                <a:latin typeface="Calibri"/>
                <a:cs typeface="Calibri"/>
              </a:rPr>
              <a:t>effect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4296" y="1938540"/>
            <a:ext cx="6998863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32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oise has become the: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18584" y="2629988"/>
            <a:ext cx="611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#1 complaint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 office workers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0283" y="3080885"/>
            <a:ext cx="6846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#1 challenge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 workplace strategists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05272" y="3760382"/>
            <a:ext cx="4136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5AA2F"/>
              </a:buClr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SPEECH IS WORST OF ALL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703254"/>
            <a:ext cx="9143999" cy="947819"/>
            <a:chOff x="152400" y="1128454"/>
            <a:chExt cx="9143999" cy="947819"/>
          </a:xfrm>
        </p:grpSpPr>
        <p:sp>
          <p:nvSpPr>
            <p:cNvPr id="15" name="Rounded Rectangle 14"/>
            <p:cNvSpPr>
              <a:spLocks noChangeArrowheads="1"/>
            </p:cNvSpPr>
            <p:nvPr/>
          </p:nvSpPr>
          <p:spPr bwMode="ltGray">
            <a:xfrm>
              <a:off x="152400" y="1128454"/>
              <a:ext cx="9143999" cy="94781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003366">
                    <a:lumMod val="50000"/>
                  </a:srgbClr>
                </a:gs>
                <a:gs pos="89000">
                  <a:srgbClr val="003366">
                    <a:alpha val="3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 anchor="ctr"/>
            <a:lstStyle/>
            <a:p>
              <a:pPr marL="0" marR="0" lvl="0" indent="0" defTabSz="932472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-100" normalizeH="0" baseline="0" noProof="0" dirty="0">
                <a:ln w="3175">
                  <a:noFill/>
                </a:ln>
                <a:gradFill>
                  <a:gsLst>
                    <a:gs pos="583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/>
                <a:ea typeface="+mn-ea"/>
                <a:cs typeface="Calibri"/>
                <a:sym typeface="Arial" pitchFamily="-112" charset="0"/>
              </a:endParaRPr>
            </a:p>
          </p:txBody>
        </p:sp>
        <p:sp>
          <p:nvSpPr>
            <p:cNvPr id="16" name="Title 2"/>
            <p:cNvSpPr txBox="1">
              <a:spLocks/>
            </p:cNvSpPr>
            <p:nvPr/>
          </p:nvSpPr>
          <p:spPr>
            <a:xfrm>
              <a:off x="623903" y="1335128"/>
              <a:ext cx="8240832" cy="543739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1" dir="2700000" rotWithShape="0">
                <a:srgbClr val="808080">
                  <a:alpha val="25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eaLnBrk="1" hangingPunct="1">
                <a:lnSpc>
                  <a:spcPct val="90000"/>
                </a:lnSpc>
                <a:spcBef>
                  <a:spcPts val="600"/>
                </a:spcBef>
                <a:defRPr>
                  <a:latin typeface="Calibri" pitchFamily="34" charset="0"/>
                </a:defRPr>
              </a:lvl1pPr>
              <a:lvl2pPr marL="37931725" indent="-37474525" eaLnBrk="0" hangingPunct="0"/>
              <a:lvl3pPr eaLnBrk="0" hangingPunct="0"/>
              <a:lvl4pPr eaLnBrk="0" hangingPunct="0"/>
              <a:lvl5pPr eaLnBrk="0" hangingPunct="0"/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algn="ctr"/>
              <a:r>
                <a:rPr sz="3200" dirty="0"/>
                <a:t>It’s not level that matters—</a:t>
              </a:r>
              <a:r>
                <a:rPr sz="3200" dirty="0">
                  <a:solidFill>
                    <a:srgbClr val="F5AA2F"/>
                  </a:solidFill>
                </a:rPr>
                <a:t>it’s intelligibility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903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222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 bwMode="ltGray">
          <a:xfrm>
            <a:off x="4775200" y="2895600"/>
            <a:ext cx="3657600" cy="3657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err="1" smtClean="0">
              <a:latin typeface="Calibri" pitchFamily="34" charset="0"/>
            </a:endParaRPr>
          </a:p>
        </p:txBody>
      </p:sp>
      <p:sp>
        <p:nvSpPr>
          <p:cNvPr id="70" name="Title 2"/>
          <p:cNvSpPr txBox="1">
            <a:spLocks/>
          </p:cNvSpPr>
          <p:nvPr/>
        </p:nvSpPr>
        <p:spPr>
          <a:xfrm>
            <a:off x="4766567" y="3252399"/>
            <a:ext cx="3818633" cy="710001"/>
          </a:xfrm>
          <a:prstGeom prst="rect">
            <a:avLst/>
          </a:prstGeom>
        </p:spPr>
        <p:txBody>
          <a:bodyPr anchor="t" anchorCtr="0"/>
          <a:lstStyle>
            <a:lvl1pPr marL="0" indent="0" algn="l" defTabSz="642938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defRPr lang="en-US" sz="2200" b="1" baseline="0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Direct Field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66" name="Oval 65"/>
          <p:cNvSpPr/>
          <p:nvPr/>
        </p:nvSpPr>
        <p:spPr bwMode="ltGray">
          <a:xfrm>
            <a:off x="647700" y="2895600"/>
            <a:ext cx="3657600" cy="3657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err="1" smtClean="0">
              <a:latin typeface="Calibri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ltGray">
          <a:xfrm>
            <a:off x="357527" y="1248528"/>
            <a:ext cx="8433351" cy="1266072"/>
          </a:xfrm>
          <a:prstGeom prst="roundRect">
            <a:avLst>
              <a:gd name="adj" fmla="val 0"/>
            </a:avLst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 anchor="ctr"/>
          <a:lstStyle/>
          <a:p>
            <a:pPr defTabSz="932472">
              <a:lnSpc>
                <a:spcPct val="90000"/>
              </a:lnSpc>
              <a:spcAft>
                <a:spcPts val="1200"/>
              </a:spcAft>
            </a:pPr>
            <a:endParaRPr lang="en-US" sz="2800" spc="-100" dirty="0">
              <a:ln w="3175">
                <a:noFill/>
              </a:ln>
              <a:gradFill>
                <a:gsLst>
                  <a:gs pos="5833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cs typeface="Calibri"/>
              <a:sym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73100" y="4515664"/>
            <a:ext cx="3632200" cy="0"/>
          </a:xfrm>
          <a:prstGeom prst="line">
            <a:avLst/>
          </a:prstGeom>
          <a:solidFill>
            <a:srgbClr val="8FD2FF"/>
          </a:solidFill>
          <a:ln w="19050" cap="flat" cmpd="sng" algn="ctr">
            <a:solidFill>
              <a:srgbClr val="F5AA2F">
                <a:alpha val="53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787900" y="4528364"/>
            <a:ext cx="3632200" cy="0"/>
          </a:xfrm>
          <a:prstGeom prst="line">
            <a:avLst/>
          </a:prstGeom>
          <a:solidFill>
            <a:srgbClr val="8FD2FF"/>
          </a:solidFill>
          <a:ln w="19050" cap="flat" cmpd="sng" algn="ctr">
            <a:solidFill>
              <a:srgbClr val="F5AA2F">
                <a:alpha val="53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84767" y="3852394"/>
            <a:ext cx="3370501" cy="1304831"/>
            <a:chOff x="873667" y="3750794"/>
            <a:chExt cx="3370501" cy="1304831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 flipV="1">
              <a:off x="3150049" y="3774055"/>
              <a:ext cx="108054" cy="108054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137148" y="3774055"/>
              <a:ext cx="1012904" cy="1281570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3553173" y="3750794"/>
              <a:ext cx="113883" cy="145766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702785" y="3798990"/>
              <a:ext cx="541383" cy="822869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 flipV="1">
              <a:off x="1582853" y="3776037"/>
              <a:ext cx="108054" cy="108054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873667" y="3776037"/>
              <a:ext cx="709189" cy="912317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2027535" y="3788505"/>
              <a:ext cx="108053" cy="108054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2135589" y="3800972"/>
              <a:ext cx="989089" cy="1254653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4954128" y="4631796"/>
            <a:ext cx="3298295" cy="625204"/>
            <a:chOff x="4954128" y="4517496"/>
            <a:chExt cx="3298295" cy="62520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6126095" y="4517496"/>
              <a:ext cx="802374" cy="249355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4954128" y="4517496"/>
              <a:ext cx="897677" cy="249355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051288" y="4575679"/>
              <a:ext cx="280591" cy="426795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5535849" y="4575678"/>
              <a:ext cx="414158" cy="553130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7450049" y="4531389"/>
              <a:ext cx="802374" cy="141302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278083" y="4531389"/>
              <a:ext cx="897677" cy="249355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7375244" y="4589571"/>
              <a:ext cx="455631" cy="553129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6962711" y="4589570"/>
              <a:ext cx="311251" cy="412904"/>
            </a:xfrm>
            <a:prstGeom prst="line">
              <a:avLst/>
            </a:prstGeom>
            <a:solidFill>
              <a:srgbClr val="8FD2FF"/>
            </a:solidFill>
            <a:ln w="41275" cap="rnd" cmpd="sng" algn="ctr">
              <a:solidFill>
                <a:srgbClr val="0A85FF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3" name="Flowchart: Magnetic Disk 24"/>
          <p:cNvSpPr/>
          <p:nvPr/>
        </p:nvSpPr>
        <p:spPr bwMode="ltGray">
          <a:xfrm>
            <a:off x="5851805" y="4443169"/>
            <a:ext cx="274289" cy="170392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 w="9525" algn="ctr">
            <a:gradFill flip="none" rotWithShape="1">
              <a:gsLst>
                <a:gs pos="29000">
                  <a:schemeClr val="bg1">
                    <a:lumMod val="75000"/>
                  </a:schemeClr>
                </a:gs>
                <a:gs pos="51000">
                  <a:schemeClr val="bg1">
                    <a:lumMod val="85000"/>
                  </a:schemeClr>
                </a:gs>
                <a:gs pos="100000">
                  <a:schemeClr val="bg2">
                    <a:lumMod val="7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34" name="Flowchart: Magnetic Disk 62"/>
          <p:cNvSpPr/>
          <p:nvPr/>
        </p:nvSpPr>
        <p:spPr bwMode="ltGray">
          <a:xfrm>
            <a:off x="7175760" y="4457061"/>
            <a:ext cx="274289" cy="170392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 w="9525" algn="ctr">
            <a:gradFill flip="none" rotWithShape="1">
              <a:gsLst>
                <a:gs pos="29000">
                  <a:schemeClr val="bg1">
                    <a:lumMod val="75000"/>
                  </a:schemeClr>
                </a:gs>
                <a:gs pos="51000">
                  <a:schemeClr val="bg1">
                    <a:lumMod val="85000"/>
                  </a:schemeClr>
                </a:gs>
                <a:gs pos="100000">
                  <a:schemeClr val="bg2">
                    <a:lumMod val="7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ltGray">
          <a:xfrm>
            <a:off x="0" y="2131616"/>
            <a:ext cx="9143999" cy="710063"/>
          </a:xfrm>
          <a:prstGeom prst="roundRect">
            <a:avLst>
              <a:gd name="adj" fmla="val 0"/>
            </a:avLst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 anchor="ctr"/>
          <a:lstStyle/>
          <a:p>
            <a:pPr algn="ctr" defTabSz="932472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112" charset="0"/>
              </a:rPr>
              <a:t>Two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112" charset="0"/>
              </a:rPr>
              <a:t>Kinds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112" charset="0"/>
              </a:rPr>
              <a:t>of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112" charset="0"/>
              </a:rPr>
              <a:t>Sound Masking</a:t>
            </a:r>
            <a:endParaRPr lang="en-US" dirty="0">
              <a:solidFill>
                <a:srgbClr val="FFFFFF"/>
              </a:solidFill>
              <a:latin typeface="Calibri" pitchFamily="34" charset="0"/>
              <a:ea typeface="ＭＳ Ｐゴシック" pitchFamily="-72" charset="-128"/>
              <a:cs typeface="ＭＳ Ｐゴシック" pitchFamily="-72" charset="-128"/>
              <a:sym typeface="Arial" pitchFamily="-112" charset="0"/>
            </a:endParaRPr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639067" y="3252399"/>
            <a:ext cx="3818633" cy="710001"/>
          </a:xfrm>
          <a:prstGeom prst="rect">
            <a:avLst/>
          </a:prstGeom>
        </p:spPr>
        <p:txBody>
          <a:bodyPr anchor="t" anchorCtr="0"/>
          <a:lstStyle>
            <a:lvl1pPr marL="0" indent="0" algn="l" defTabSz="642938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defRPr lang="en-US" sz="2200" b="1" baseline="0">
                <a:solidFill>
                  <a:srgbClr val="003366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In-plenum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38" name="Flowchart: Magnetic Disk 6"/>
          <p:cNvSpPr/>
          <p:nvPr/>
        </p:nvSpPr>
        <p:spPr bwMode="ltGray">
          <a:xfrm>
            <a:off x="3189983" y="4033580"/>
            <a:ext cx="274289" cy="34078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 w="9525" algn="ctr">
            <a:gradFill flip="none" rotWithShape="1">
              <a:gsLst>
                <a:gs pos="29000">
                  <a:schemeClr val="bg1">
                    <a:lumMod val="75000"/>
                  </a:schemeClr>
                </a:gs>
                <a:gs pos="51000">
                  <a:schemeClr val="bg1">
                    <a:lumMod val="85000"/>
                  </a:schemeClr>
                </a:gs>
                <a:gs pos="100000">
                  <a:schemeClr val="bg2">
                    <a:lumMod val="7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39" name="Flowchart: Magnetic Disk 46"/>
          <p:cNvSpPr/>
          <p:nvPr/>
        </p:nvSpPr>
        <p:spPr bwMode="ltGray">
          <a:xfrm>
            <a:off x="1622786" y="4035562"/>
            <a:ext cx="274289" cy="340784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 w="9525" algn="ctr">
            <a:gradFill flip="none" rotWithShape="1">
              <a:gsLst>
                <a:gs pos="29000">
                  <a:schemeClr val="bg1">
                    <a:lumMod val="75000"/>
                  </a:schemeClr>
                </a:gs>
                <a:gs pos="51000">
                  <a:schemeClr val="bg1">
                    <a:lumMod val="85000"/>
                  </a:schemeClr>
                </a:gs>
                <a:gs pos="100000">
                  <a:schemeClr val="bg2">
                    <a:lumMod val="7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34452" y="5029616"/>
            <a:ext cx="1323222" cy="1256440"/>
            <a:chOff x="-1533679" y="4762919"/>
            <a:chExt cx="1323222" cy="1256440"/>
          </a:xfrm>
        </p:grpSpPr>
        <p:grpSp>
          <p:nvGrpSpPr>
            <p:cNvPr id="41" name="Group 40"/>
            <p:cNvGrpSpPr/>
            <p:nvPr/>
          </p:nvGrpSpPr>
          <p:grpSpPr>
            <a:xfrm>
              <a:off x="-1533679" y="4849328"/>
              <a:ext cx="1323222" cy="1170031"/>
              <a:chOff x="1759855" y="4889489"/>
              <a:chExt cx="1323222" cy="1170031"/>
            </a:xfrm>
          </p:grpSpPr>
          <p:sp>
            <p:nvSpPr>
              <p:cNvPr id="43" name="Rectangle 42"/>
              <p:cNvSpPr/>
              <p:nvPr/>
            </p:nvSpPr>
            <p:spPr bwMode="ltGray">
              <a:xfrm>
                <a:off x="3043181" y="5425914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ltGray">
              <a:xfrm>
                <a:off x="1759855" y="5442217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ltGray">
              <a:xfrm>
                <a:off x="2799800" y="5571234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ltGray">
              <a:xfrm>
                <a:off x="2058768" y="5260479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ltGray">
              <a:xfrm>
                <a:off x="1865933" y="5066561"/>
                <a:ext cx="1179036" cy="6192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ltGray">
              <a:xfrm>
                <a:off x="2208863" y="4889489"/>
                <a:ext cx="744345" cy="369657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perspectiveContrastingLeftFacing" fov="2700000">
                  <a:rot lat="623785" lon="2400000" rev="21594000"/>
                </a:camera>
                <a:lightRig rig="threePt" dir="t"/>
              </a:scene3d>
              <a:sp3d extrusionH="3810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ltGray">
              <a:xfrm>
                <a:off x="2204362" y="5248838"/>
                <a:ext cx="492417" cy="274758"/>
              </a:xfrm>
              <a:prstGeom prst="rect">
                <a:avLst/>
              </a:prstGeom>
              <a:pattFill prst="smGrid">
                <a:fgClr>
                  <a:srgbClr val="000000"/>
                </a:fgClr>
                <a:bgClr>
                  <a:schemeClr val="bg1"/>
                </a:bgClr>
              </a:pattFill>
              <a:ln w="571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 extrusionH="1905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0" name="Snip Same Side Corner Rectangle 49"/>
              <p:cNvSpPr/>
              <p:nvPr/>
            </p:nvSpPr>
            <p:spPr bwMode="ltGray">
              <a:xfrm flipV="1">
                <a:off x="2790281" y="5360960"/>
                <a:ext cx="64469" cy="155108"/>
              </a:xfrm>
              <a:prstGeom prst="snip2SameRect">
                <a:avLst/>
              </a:prstGeom>
              <a:solidFill>
                <a:schemeClr val="tx1">
                  <a:lumMod val="50000"/>
                </a:schemeClr>
              </a:solidFill>
              <a:ln w="9525" algn="ctr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 extrusionH="3810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</p:grpSp>
        <p:pic>
          <p:nvPicPr>
            <p:cNvPr id="42" name="Picture 41" descr="screen1b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2935" y="4762919"/>
              <a:ext cx="670560" cy="54864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843338" y="5037469"/>
            <a:ext cx="1323222" cy="1256440"/>
            <a:chOff x="-1533679" y="4762919"/>
            <a:chExt cx="1323222" cy="1256440"/>
          </a:xfrm>
        </p:grpSpPr>
        <p:grpSp>
          <p:nvGrpSpPr>
            <p:cNvPr id="52" name="Group 51"/>
            <p:cNvGrpSpPr/>
            <p:nvPr/>
          </p:nvGrpSpPr>
          <p:grpSpPr>
            <a:xfrm>
              <a:off x="-1533679" y="4849328"/>
              <a:ext cx="1323222" cy="1170031"/>
              <a:chOff x="1759855" y="4889489"/>
              <a:chExt cx="1323222" cy="1170031"/>
            </a:xfrm>
          </p:grpSpPr>
          <p:sp>
            <p:nvSpPr>
              <p:cNvPr id="54" name="Rectangle 53"/>
              <p:cNvSpPr/>
              <p:nvPr/>
            </p:nvSpPr>
            <p:spPr bwMode="ltGray">
              <a:xfrm>
                <a:off x="3043181" y="5425914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ltGray">
              <a:xfrm>
                <a:off x="1759855" y="5442217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ltGray">
              <a:xfrm>
                <a:off x="2799800" y="5571234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ltGray">
              <a:xfrm>
                <a:off x="2058768" y="5260479"/>
                <a:ext cx="39896" cy="48828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Left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ltGray">
              <a:xfrm>
                <a:off x="1865933" y="5066561"/>
                <a:ext cx="1179036" cy="6192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>
                <a:bevelT/>
              </a:sp3d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ltGray">
              <a:xfrm>
                <a:off x="2208863" y="4889489"/>
                <a:ext cx="744345" cy="369657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scene3d>
                <a:camera prst="perspectiveContrastingLeftFacing" fov="2700000">
                  <a:rot lat="623785" lon="2400000" rev="21594000"/>
                </a:camera>
                <a:lightRig rig="threePt" dir="t"/>
              </a:scene3d>
              <a:sp3d extrusionH="3810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ltGray">
              <a:xfrm>
                <a:off x="2204362" y="5248838"/>
                <a:ext cx="492417" cy="274758"/>
              </a:xfrm>
              <a:prstGeom prst="rect">
                <a:avLst/>
              </a:prstGeom>
              <a:pattFill prst="smGrid">
                <a:fgClr>
                  <a:srgbClr val="000000"/>
                </a:fgClr>
                <a:bgClr>
                  <a:schemeClr val="bg1"/>
                </a:bgClr>
              </a:pattFill>
              <a:ln w="571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 extrusionH="1905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  <p:sp>
            <p:nvSpPr>
              <p:cNvPr id="61" name="Snip Same Side Corner Rectangle 60"/>
              <p:cNvSpPr/>
              <p:nvPr/>
            </p:nvSpPr>
            <p:spPr bwMode="ltGray">
              <a:xfrm flipV="1">
                <a:off x="2790281" y="5360960"/>
                <a:ext cx="64469" cy="155108"/>
              </a:xfrm>
              <a:prstGeom prst="snip2SameRect">
                <a:avLst/>
              </a:prstGeom>
              <a:solidFill>
                <a:schemeClr val="tx1">
                  <a:lumMod val="50000"/>
                </a:schemeClr>
              </a:solidFill>
              <a:ln w="9525" algn="ctr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  <a:effectLst/>
              <a:scene3d>
                <a:camera prst="isometricOffAxis2Top"/>
                <a:lightRig rig="threePt" dir="t"/>
              </a:scene3d>
              <a:sp3d extrusionH="38100"/>
            </p:spPr>
            <p:txBody>
              <a:bodyPr lIns="82124" tIns="41061" rIns="82124" bIns="41061" rtlCol="0" anchor="ctr">
                <a:noAutofit/>
              </a:bodyPr>
              <a:lstStyle/>
              <a:p>
                <a:pPr marL="0" marR="0" indent="0" algn="ctr" defTabSz="914400" latinLnBrk="0">
                  <a:lnSpc>
                    <a:spcPct val="9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</a:pPr>
                <a:endParaRPr lang="en-US" sz="1800" dirty="0" smtClean="0">
                  <a:latin typeface="Calibri" pitchFamily="34" charset="0"/>
                </a:endParaRPr>
              </a:p>
            </p:txBody>
          </p:sp>
        </p:grpSp>
        <p:pic>
          <p:nvPicPr>
            <p:cNvPr id="53" name="Picture 52" descr="screen1b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2935" y="4762919"/>
              <a:ext cx="670560" cy="548640"/>
            </a:xfrm>
            <a:prstGeom prst="rect">
              <a:avLst/>
            </a:prstGeom>
          </p:spPr>
        </p:pic>
      </p:grpSp>
      <p:sp>
        <p:nvSpPr>
          <p:cNvPr id="73" name="Rounded Rectangle 72"/>
          <p:cNvSpPr>
            <a:spLocks noChangeArrowheads="1"/>
          </p:cNvSpPr>
          <p:nvPr/>
        </p:nvSpPr>
        <p:spPr bwMode="ltGray">
          <a:xfrm>
            <a:off x="0" y="315654"/>
            <a:ext cx="9143999" cy="94781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3366">
                  <a:lumMod val="50000"/>
                </a:srgbClr>
              </a:gs>
              <a:gs pos="89000">
                <a:srgbClr val="003366">
                  <a:alpha val="37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182880" tIns="146304" rIns="182880" bIns="146304" anchor="ctr"/>
          <a:lstStyle/>
          <a:p>
            <a:pPr marL="0" marR="0" lvl="0" indent="0" defTabSz="93247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-100" normalizeH="0" baseline="0" noProof="0" dirty="0">
              <a:ln w="3175">
                <a:noFill/>
              </a:ln>
              <a:gradFill>
                <a:gsLst>
                  <a:gs pos="5833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/>
              <a:ea typeface="+mn-ea"/>
              <a:cs typeface="Calibri"/>
              <a:sym typeface="Arial" pitchFamily="-112" charset="0"/>
            </a:endParaRPr>
          </a:p>
        </p:txBody>
      </p:sp>
      <p:sp>
        <p:nvSpPr>
          <p:cNvPr id="64" name="Title 2"/>
          <p:cNvSpPr txBox="1">
            <a:spLocks/>
          </p:cNvSpPr>
          <p:nvPr/>
        </p:nvSpPr>
        <p:spPr>
          <a:xfrm>
            <a:off x="433403" y="1302802"/>
            <a:ext cx="8240832" cy="875111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spcBef>
                <a:spcPts val="600"/>
              </a:spcBef>
              <a:defRPr>
                <a:latin typeface="Calibri" pitchFamily="34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AA2F"/>
                </a:solidFill>
                <a:effectLst/>
                <a:uLnTx/>
                <a:uFillTx/>
                <a:latin typeface="Calibri" pitchFamily="34" charset="0"/>
              </a:rPr>
              <a:t>Sound masking works by introducing a constant level of background noise to reduce speech intelligibility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5AA2F"/>
                </a:solidFill>
                <a:effectLst/>
                <a:uLnTx/>
                <a:uFillTx/>
                <a:latin typeface="Calibri" pitchFamily="34" charset="0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5AA2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409813" y="458399"/>
            <a:ext cx="8282366" cy="710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Sound </a:t>
            </a:r>
            <a:r>
              <a:rPr lang="en-US" dirty="0" smtClean="0"/>
              <a:t>Masking Helps Dramatically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43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Untitled-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0800" y="508000"/>
            <a:ext cx="3778739" cy="605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" name="Picture 14" descr="PLT_C_Segue_8dc63f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" name="Picture 15" descr="PLT_C_Segue_8dc63f.png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0700"/>
              <a:ext cx="9144000" cy="1371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ltGray">
            <a:xfrm>
              <a:off x="0" y="0"/>
              <a:ext cx="9144000" cy="5969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err="1" smtClean="0">
                <a:latin typeface="Calibri" pitchFamily="34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Plantronics Created a New Kind of Masking </a:t>
            </a:r>
            <a:r>
              <a:rPr lang="en-US" dirty="0" smtClean="0">
                <a:ea typeface="ＭＳ Ｐゴシック" pitchFamily="-72" charset="-128"/>
                <a:cs typeface="ＭＳ Ｐゴシック" pitchFamily="-72" charset="-128"/>
              </a:rPr>
              <a:t>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18330" y="2019300"/>
            <a:ext cx="4628806" cy="3805454"/>
          </a:xfrm>
          <a:prstGeom prst="rect">
            <a:avLst/>
          </a:prstGeom>
        </p:spPr>
        <p:txBody>
          <a:bodyPr anchor="t"/>
          <a:lstStyle>
            <a:lvl1pPr marL="166688" indent="-166688" algn="l" defTabSz="642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2200" b="0">
                <a:solidFill>
                  <a:schemeClr val="tx1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 Bold" pitchFamily="-112" charset="0"/>
              </a:defRPr>
            </a:lvl1pPr>
            <a:lvl2pPr marL="344488" indent="-177800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2pPr>
            <a:lvl3pPr marL="569913" indent="-1666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3pPr>
            <a:lvl4pPr marL="795338" indent="-1666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4pPr>
            <a:lvl5pPr marL="1066800" indent="-904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itchFamily="34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ea typeface="ＭＳ Ｐゴシック" pitchFamily="-72" charset="-128"/>
                <a:sym typeface="Arial" pitchFamily="34" charset="0"/>
              </a:defRPr>
            </a:lvl5pPr>
            <a:lvl6pPr marL="15240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6pPr>
            <a:lvl7pPr marL="19812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7pPr>
            <a:lvl8pPr marL="24384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8pPr>
            <a:lvl9pPr marL="28956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9pPr>
          </a:lstStyle>
          <a:p>
            <a:pPr marL="0" marR="0" lvl="0" indent="0" algn="l" defTabSz="6429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66">
                  <a:lumMod val="60000"/>
                  <a:lumOff val="4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  <a:t>Mix of pink noise and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  <a:t>water sounds</a:t>
            </a:r>
          </a:p>
          <a:p>
            <a:pPr marL="0" marR="0" lvl="0" indent="0" algn="l" defTabSz="6429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66">
                  <a:lumMod val="60000"/>
                  <a:lumOff val="4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  <a:t>Visual water element to encourage acceptance</a:t>
            </a:r>
          </a:p>
          <a:p>
            <a:pPr marL="0" marR="0" lvl="0" indent="0" algn="l" defTabSz="6429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66">
                  <a:lumMod val="60000"/>
                  <a:lumOff val="4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  <a:t>Water sounds “mask 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ＭＳ Ｐゴシック" pitchFamily="-72" charset="-128"/>
                <a:sym typeface="Arial" pitchFamily="34" charset="0"/>
              </a:rPr>
              <a:t>the masking”</a:t>
            </a:r>
          </a:p>
          <a:p>
            <a:pPr marL="166688" marR="0" lvl="0" indent="-166688" algn="l" defTabSz="642938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itchFamily="34" charset="0"/>
              <a:ea typeface="ＭＳ Ｐゴシック" pitchFamily="-72" charset="-128"/>
              <a:cs typeface="ＭＳ Ｐゴシック" pitchFamily="-72" charset="-128"/>
              <a:sym typeface="Arial Bold" pitchFamily="-112" charset="0"/>
            </a:endParaRPr>
          </a:p>
        </p:txBody>
      </p:sp>
      <p:pic>
        <p:nvPicPr>
          <p:cNvPr id="13" name="Picture 16" descr="PLT_logo_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414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3290888" y="1230489"/>
            <a:ext cx="2425700" cy="4186237"/>
            <a:chOff x="5992520" y="1449388"/>
            <a:chExt cx="2425994" cy="4185531"/>
          </a:xfrm>
        </p:grpSpPr>
        <p:sp>
          <p:nvSpPr>
            <p:cNvPr id="7" name="Freeform 6"/>
            <p:cNvSpPr/>
            <p:nvPr/>
          </p:nvSpPr>
          <p:spPr bwMode="auto">
            <a:xfrm>
              <a:off x="5992520" y="1449388"/>
              <a:ext cx="2425994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Systems, Tools, </a:t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Processes</a:t>
              </a:r>
              <a:endParaRPr lang="en-GB" kern="0" dirty="0">
                <a:latin typeface="Calibri"/>
                <a:cs typeface="Calibri"/>
                <a:sym typeface="Arial" pitchFamily="-72" charset="0"/>
              </a:endParaRP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6389207" y="1729033"/>
              <a:ext cx="1746504" cy="1740401"/>
              <a:chOff x="6389207" y="1665386"/>
              <a:chExt cx="1746504" cy="1740401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6389207" y="1665386"/>
                <a:ext cx="1746504" cy="1740401"/>
              </a:xfrm>
              <a:prstGeom prst="ellipse">
                <a:avLst/>
              </a:prstGeom>
              <a:blipFill dpi="0" rotWithShape="1">
                <a:blip r:embed="rId2" cstate="print">
                  <a:lum bright="10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6409755" y="1746820"/>
                <a:ext cx="1664234" cy="1621793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508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455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sp>
        <p:nvSpPr>
          <p:cNvPr id="14" name="Oval 1"/>
          <p:cNvSpPr>
            <a:spLocks noChangeArrowheads="1"/>
          </p:cNvSpPr>
          <p:nvPr/>
        </p:nvSpPr>
        <p:spPr bwMode="ltGray">
          <a:xfrm>
            <a:off x="2298700" y="1195388"/>
            <a:ext cx="4572000" cy="4572000"/>
          </a:xfrm>
          <a:prstGeom prst="ellipse">
            <a:avLst/>
          </a:prstGeom>
          <a:noFill/>
          <a:ln w="57150" algn="ctr">
            <a:solidFill>
              <a:schemeClr val="accent3"/>
            </a:solidFill>
            <a:miter lim="800000"/>
            <a:headEnd/>
            <a:tailEnd/>
          </a:ln>
          <a:extLst/>
        </p:spPr>
        <p:txBody>
          <a:bodyPr lIns="82124" tIns="41061" rIns="82124" bIns="41061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800" dirty="0">
              <a:latin typeface="Calibri" pitchFamily="34" charset="0"/>
            </a:endParaRPr>
          </a:p>
        </p:txBody>
      </p:sp>
      <p:pic>
        <p:nvPicPr>
          <p:cNvPr id="15" name="Picture 72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30873" y="2303463"/>
            <a:ext cx="17240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3" descr="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85061" y="2303463"/>
            <a:ext cx="1365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4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82881" y="2303463"/>
            <a:ext cx="17240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5" descr="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73"/>
          <a:stretch>
            <a:fillRect/>
          </a:stretch>
        </p:blipFill>
        <p:spPr bwMode="auto">
          <a:xfrm flipH="1">
            <a:off x="-199986" y="2303463"/>
            <a:ext cx="15478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" y="3482975"/>
            <a:ext cx="13350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7" descr="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636" y="3479800"/>
            <a:ext cx="17240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8" descr="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356" y="3479800"/>
            <a:ext cx="17256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9" descr="8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061" y="3484563"/>
            <a:ext cx="13652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 bwMode="auto">
          <a:xfrm>
            <a:off x="2627313" y="1546225"/>
            <a:ext cx="3898900" cy="3900488"/>
          </a:xfrm>
          <a:prstGeom prst="ellipse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637" rIns="0" bIns="46637" anchor="ctr"/>
          <a:lstStyle/>
          <a:p>
            <a:pPr algn="ctr" defTabSz="932472">
              <a:defRPr/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sym typeface="Arial" pitchFamily="-112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694113" y="2614613"/>
            <a:ext cx="1751012" cy="1751012"/>
          </a:xfrm>
          <a:prstGeom prst="ellipse">
            <a:avLst/>
          </a:prstGeom>
          <a:gradFill flip="none" rotWithShape="1">
            <a:gsLst>
              <a:gs pos="0">
                <a:srgbClr val="80D633"/>
              </a:gs>
              <a:gs pos="99000">
                <a:srgbClr val="5D8C34"/>
              </a:gs>
            </a:gsLst>
            <a:lin ang="5400000" scaled="0"/>
            <a:tileRect/>
          </a:gradFill>
          <a:ln w="381000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637" rIns="0" bIns="46637" anchor="ctr"/>
          <a:lstStyle/>
          <a:p>
            <a:pPr algn="ctr" defTabSz="932472">
              <a:defRPr/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sym typeface="Arial" pitchFamily="-112" charset="0"/>
            </a:endParaRPr>
          </a:p>
        </p:txBody>
      </p:sp>
      <p:sp>
        <p:nvSpPr>
          <p:cNvPr id="25" name="Oval 40"/>
          <p:cNvSpPr>
            <a:spLocks noChangeArrowheads="1"/>
          </p:cNvSpPr>
          <p:nvPr/>
        </p:nvSpPr>
        <p:spPr bwMode="auto">
          <a:xfrm>
            <a:off x="3889375" y="2657475"/>
            <a:ext cx="1365250" cy="1033463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46001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lIns="82124" tIns="41061" rIns="82124" bIns="4106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ＭＳ Ｐゴシック" pitchFamily="-112" charset="-128"/>
              <a:sym typeface="Arial" pitchFamily="-112" charset="0"/>
            </a:endParaRPr>
          </a:p>
        </p:txBody>
      </p:sp>
      <p:grpSp>
        <p:nvGrpSpPr>
          <p:cNvPr id="26" name="Group 105"/>
          <p:cNvGrpSpPr>
            <a:grpSpLocks/>
          </p:cNvGrpSpPr>
          <p:nvPr/>
        </p:nvGrpSpPr>
        <p:grpSpPr bwMode="auto">
          <a:xfrm>
            <a:off x="2697163" y="1617663"/>
            <a:ext cx="3748087" cy="3749675"/>
            <a:chOff x="2709333" y="1618074"/>
            <a:chExt cx="3749040" cy="3749040"/>
          </a:xfrm>
        </p:grpSpPr>
        <p:sp>
          <p:nvSpPr>
            <p:cNvPr id="27" name="Block Arc 26"/>
            <p:cNvSpPr>
              <a:spLocks noChangeAspect="1"/>
            </p:cNvSpPr>
            <p:nvPr/>
          </p:nvSpPr>
          <p:spPr bwMode="ltGray">
            <a:xfrm rot="5400000">
              <a:off x="2709333" y="1618074"/>
              <a:ext cx="3749040" cy="3749040"/>
            </a:xfrm>
            <a:prstGeom prst="blockArc">
              <a:avLst>
                <a:gd name="adj1" fmla="val 10816050"/>
                <a:gd name="adj2" fmla="val 16188170"/>
                <a:gd name="adj3" fmla="val 23151"/>
              </a:avLst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82124" tIns="41061" rIns="82124" bIns="41061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18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8" name="Block Arc 27"/>
            <p:cNvSpPr>
              <a:spLocks noChangeAspect="1"/>
            </p:cNvSpPr>
            <p:nvPr/>
          </p:nvSpPr>
          <p:spPr bwMode="ltGray">
            <a:xfrm rot="10800000">
              <a:off x="2709333" y="1618074"/>
              <a:ext cx="3749040" cy="3749040"/>
            </a:xfrm>
            <a:prstGeom prst="blockArc">
              <a:avLst>
                <a:gd name="adj1" fmla="val 10820938"/>
                <a:gd name="adj2" fmla="val 16188170"/>
                <a:gd name="adj3" fmla="val 23151"/>
              </a:avLst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82124" tIns="41061" rIns="82124" bIns="41061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18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9" name="Block Arc 28"/>
            <p:cNvSpPr>
              <a:spLocks noChangeAspect="1"/>
            </p:cNvSpPr>
            <p:nvPr/>
          </p:nvSpPr>
          <p:spPr bwMode="ltGray">
            <a:xfrm rot="16200000">
              <a:off x="2709333" y="1618074"/>
              <a:ext cx="3749040" cy="3749040"/>
            </a:xfrm>
            <a:prstGeom prst="blockArc">
              <a:avLst>
                <a:gd name="adj1" fmla="val 10818546"/>
                <a:gd name="adj2" fmla="val 16188170"/>
                <a:gd name="adj3" fmla="val 23151"/>
              </a:avLst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82124" tIns="41061" rIns="82124" bIns="41061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18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Block Arc 29"/>
            <p:cNvSpPr>
              <a:spLocks noChangeAspect="1"/>
            </p:cNvSpPr>
            <p:nvPr/>
          </p:nvSpPr>
          <p:spPr bwMode="ltGray">
            <a:xfrm>
              <a:off x="2709333" y="1618074"/>
              <a:ext cx="3749040" cy="3749040"/>
            </a:xfrm>
            <a:prstGeom prst="blockArc">
              <a:avLst>
                <a:gd name="adj1" fmla="val 10819069"/>
                <a:gd name="adj2" fmla="val 16188170"/>
                <a:gd name="adj3" fmla="val 23151"/>
              </a:avLst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82124" tIns="41061" rIns="82124" bIns="41061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18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31" name="Content Placeholder 1"/>
          <p:cNvSpPr txBox="1">
            <a:spLocks/>
          </p:cNvSpPr>
          <p:nvPr/>
        </p:nvSpPr>
        <p:spPr bwMode="auto">
          <a:xfrm rot="2600624">
            <a:off x="3032000" y="3407522"/>
            <a:ext cx="1854200" cy="125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>
              <a:srgbClr val="000000">
                <a:alpha val="24000"/>
              </a:srgbClr>
            </a:outerShdw>
          </a:effectLst>
        </p:spPr>
        <p:txBody>
          <a:bodyPr spcFirstLastPara="1">
            <a:prstTxWarp prst="textArchDown">
              <a:avLst/>
            </a:prstTxWarp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Audio Devices</a:t>
            </a:r>
          </a:p>
        </p:txBody>
      </p:sp>
      <p:sp>
        <p:nvSpPr>
          <p:cNvPr id="32" name="Content Placeholder 1"/>
          <p:cNvSpPr txBox="1">
            <a:spLocks/>
          </p:cNvSpPr>
          <p:nvPr/>
        </p:nvSpPr>
        <p:spPr bwMode="auto">
          <a:xfrm rot="18860628">
            <a:off x="3929891" y="3569352"/>
            <a:ext cx="2447925" cy="103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>
              <a:srgbClr val="000000">
                <a:alpha val="24000"/>
              </a:srgbClr>
            </a:outerShdw>
          </a:effectLst>
        </p:spPr>
        <p:txBody>
          <a:bodyPr spcFirstLastPara="1">
            <a:prstTxWarp prst="textArchDown">
              <a:avLst/>
            </a:prstTxWarp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SMART Rooms &amp;</a:t>
            </a:r>
            <a:endParaRPr lang="en-US" sz="1600" b="1" dirty="0">
              <a:solidFill>
                <a:schemeClr val="bg1"/>
              </a:solidFill>
              <a:latin typeface="Calibri"/>
              <a:ea typeface="ＭＳ Ｐゴシック" pitchFamily="-84" charset="-128"/>
              <a:cs typeface="Calibri"/>
              <a:sym typeface="Arial" pitchFamily="-84" charset="0"/>
            </a:endParaRP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Video Systems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 rot="2600624">
            <a:off x="4217369" y="2465148"/>
            <a:ext cx="1854200" cy="98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>
              <a:srgbClr val="000000">
                <a:alpha val="24000"/>
              </a:srgbClr>
            </a:outerShdw>
          </a:effectLst>
        </p:spPr>
        <p:txBody>
          <a:bodyPr spcFirstLastPara="1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Social Collaboration</a:t>
            </a:r>
            <a:b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</a:b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Platform</a:t>
            </a:r>
          </a:p>
        </p:txBody>
      </p:sp>
      <p:sp>
        <p:nvSpPr>
          <p:cNvPr id="34" name="Content Placeholder 1"/>
          <p:cNvSpPr txBox="1">
            <a:spLocks/>
          </p:cNvSpPr>
          <p:nvPr/>
        </p:nvSpPr>
        <p:spPr bwMode="auto">
          <a:xfrm rot="18860628">
            <a:off x="3240502" y="2263478"/>
            <a:ext cx="2446337" cy="210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400" dir="2700000">
              <a:srgbClr val="000000">
                <a:alpha val="24000"/>
              </a:srgbClr>
            </a:outerShdw>
          </a:effectLst>
        </p:spPr>
        <p:txBody>
          <a:bodyPr spcFirstLastPara="1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Unified Communications</a:t>
            </a:r>
            <a:b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</a:b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-84" charset="-128"/>
                <a:cs typeface="Calibri"/>
                <a:sym typeface="Arial" pitchFamily="-84" charset="0"/>
              </a:rPr>
              <a:t>Platform</a:t>
            </a:r>
          </a:p>
        </p:txBody>
      </p:sp>
      <p:grpSp>
        <p:nvGrpSpPr>
          <p:cNvPr id="35" name="Group 134"/>
          <p:cNvGrpSpPr>
            <a:grpSpLocks/>
          </p:cNvGrpSpPr>
          <p:nvPr/>
        </p:nvGrpSpPr>
        <p:grpSpPr bwMode="auto">
          <a:xfrm>
            <a:off x="5802313" y="1317625"/>
            <a:ext cx="701675" cy="701675"/>
            <a:chOff x="-385078" y="3279954"/>
            <a:chExt cx="2464363" cy="2464363"/>
          </a:xfrm>
        </p:grpSpPr>
        <p:sp>
          <p:nvSpPr>
            <p:cNvPr id="36" name="Oval 35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-111881" y="3341286"/>
              <a:ext cx="1923543" cy="1455199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grpSp>
        <p:nvGrpSpPr>
          <p:cNvPr id="38" name="Group 137"/>
          <p:cNvGrpSpPr>
            <a:grpSpLocks/>
          </p:cNvGrpSpPr>
          <p:nvPr/>
        </p:nvGrpSpPr>
        <p:grpSpPr bwMode="auto">
          <a:xfrm>
            <a:off x="2641600" y="1317625"/>
            <a:ext cx="701675" cy="701675"/>
            <a:chOff x="-385078" y="3279954"/>
            <a:chExt cx="2464363" cy="2464363"/>
          </a:xfrm>
        </p:grpSpPr>
        <p:sp>
          <p:nvSpPr>
            <p:cNvPr id="39" name="Oval 38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-111878" y="3341286"/>
              <a:ext cx="1923539" cy="1455199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grpSp>
        <p:nvGrpSpPr>
          <p:cNvPr id="41" name="Group 140"/>
          <p:cNvGrpSpPr>
            <a:grpSpLocks/>
          </p:cNvGrpSpPr>
          <p:nvPr/>
        </p:nvGrpSpPr>
        <p:grpSpPr bwMode="auto">
          <a:xfrm>
            <a:off x="5802313" y="4948238"/>
            <a:ext cx="701675" cy="701675"/>
            <a:chOff x="-385078" y="3279954"/>
            <a:chExt cx="2464363" cy="2464363"/>
          </a:xfrm>
        </p:grpSpPr>
        <p:sp>
          <p:nvSpPr>
            <p:cNvPr id="42" name="Oval 41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-111881" y="3341283"/>
              <a:ext cx="1923543" cy="145520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grpSp>
        <p:nvGrpSpPr>
          <p:cNvPr id="44" name="Group 143"/>
          <p:cNvGrpSpPr>
            <a:grpSpLocks/>
          </p:cNvGrpSpPr>
          <p:nvPr/>
        </p:nvGrpSpPr>
        <p:grpSpPr bwMode="auto">
          <a:xfrm>
            <a:off x="2641600" y="4948238"/>
            <a:ext cx="701675" cy="701675"/>
            <a:chOff x="-385078" y="3279954"/>
            <a:chExt cx="2464363" cy="2464363"/>
          </a:xfrm>
        </p:grpSpPr>
        <p:sp>
          <p:nvSpPr>
            <p:cNvPr id="45" name="Oval 44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46" name="Oval 40"/>
            <p:cNvSpPr>
              <a:spLocks noChangeArrowheads="1"/>
            </p:cNvSpPr>
            <p:nvPr/>
          </p:nvSpPr>
          <p:spPr bwMode="auto">
            <a:xfrm>
              <a:off x="-111878" y="3341283"/>
              <a:ext cx="1923539" cy="145520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sp>
        <p:nvSpPr>
          <p:cNvPr id="47" name="TextBox 146"/>
          <p:cNvSpPr txBox="1">
            <a:spLocks noChangeArrowheads="1"/>
          </p:cNvSpPr>
          <p:nvPr/>
        </p:nvSpPr>
        <p:spPr bwMode="auto">
          <a:xfrm>
            <a:off x="5999163" y="5080000"/>
            <a:ext cx="339725" cy="430213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48" name="TextBox 147"/>
          <p:cNvSpPr txBox="1">
            <a:spLocks noChangeArrowheads="1"/>
          </p:cNvSpPr>
          <p:nvPr/>
        </p:nvSpPr>
        <p:spPr bwMode="auto">
          <a:xfrm>
            <a:off x="2819400" y="5080000"/>
            <a:ext cx="339725" cy="430213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49" name="TextBox 148"/>
          <p:cNvSpPr txBox="1">
            <a:spLocks noChangeArrowheads="1"/>
          </p:cNvSpPr>
          <p:nvPr/>
        </p:nvSpPr>
        <p:spPr bwMode="auto">
          <a:xfrm>
            <a:off x="5999163" y="1449388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50" name="TextBox 149"/>
          <p:cNvSpPr txBox="1">
            <a:spLocks noChangeArrowheads="1"/>
          </p:cNvSpPr>
          <p:nvPr/>
        </p:nvSpPr>
        <p:spPr bwMode="auto">
          <a:xfrm>
            <a:off x="2819400" y="1449388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51" name="Content Placeholder 1"/>
          <p:cNvSpPr txBox="1">
            <a:spLocks/>
          </p:cNvSpPr>
          <p:nvPr/>
        </p:nvSpPr>
        <p:spPr bwMode="auto">
          <a:xfrm>
            <a:off x="3693503" y="2929116"/>
            <a:ext cx="1749425" cy="1214226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42938" eaLnBrk="0" hangingPunct="0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100000"/>
              <a:defRPr/>
            </a:pPr>
            <a:r>
              <a:rPr lang="en-US" sz="1600" kern="0" dirty="0" smtClean="0">
                <a:latin typeface="Calibri"/>
                <a:cs typeface="Calibri"/>
                <a:sym typeface="Arial Bold" pitchFamily="34" charset="0"/>
              </a:rPr>
              <a:t>Cornerstones</a:t>
            </a:r>
            <a:br>
              <a:rPr lang="en-US" sz="1600" kern="0" dirty="0" smtClean="0">
                <a:latin typeface="Calibri"/>
                <a:cs typeface="Calibri"/>
                <a:sym typeface="Arial Bold" pitchFamily="34" charset="0"/>
              </a:rPr>
            </a:br>
            <a:r>
              <a:rPr lang="en-US" sz="1600" kern="0" dirty="0" smtClean="0">
                <a:latin typeface="Calibri"/>
                <a:cs typeface="Calibri"/>
                <a:sym typeface="Arial Bold" pitchFamily="34" charset="0"/>
              </a:rPr>
              <a:t>of a Smarter </a:t>
            </a:r>
            <a:r>
              <a:rPr lang="en-US" sz="1600" kern="0" dirty="0">
                <a:latin typeface="Calibri"/>
                <a:cs typeface="Calibri"/>
                <a:sym typeface="Arial Bold" pitchFamily="34" charset="0"/>
              </a:rPr>
              <a:t>Working </a:t>
            </a:r>
            <a:br>
              <a:rPr lang="en-US" sz="1600" kern="0" dirty="0">
                <a:latin typeface="Calibri"/>
                <a:cs typeface="Calibri"/>
                <a:sym typeface="Arial Bold" pitchFamily="34" charset="0"/>
              </a:rPr>
            </a:br>
            <a:r>
              <a:rPr lang="en-US" sz="1600" kern="0" dirty="0">
                <a:latin typeface="Calibri"/>
                <a:cs typeface="Calibri"/>
                <a:sym typeface="Arial Bold" pitchFamily="34" charset="0"/>
              </a:rPr>
              <a:t>Technology Ecosystem</a:t>
            </a:r>
          </a:p>
        </p:txBody>
      </p:sp>
      <p:pic>
        <p:nvPicPr>
          <p:cNvPr id="52" name="Picture 51" descr="http://connectedpr.com/plantronics/files/2011/01/PLT_logo_PMS294_5w.png"/>
          <p:cNvPicPr>
            <a:picLocks noChangeAspect="1" noChangeArrowheads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186" y="6540900"/>
            <a:ext cx="1374732" cy="177799"/>
          </a:xfrm>
          <a:prstGeom prst="rect">
            <a:avLst/>
          </a:prstGeom>
          <a:noFill/>
          <a:effectLst>
            <a:outerShdw blurRad="41275" dir="2700000" algn="tl" rotWithShape="0">
              <a:srgbClr val="000000">
                <a:alpha val="9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36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 bwMode="ltGray">
          <a:xfrm>
            <a:off x="5892517" y="2177330"/>
            <a:ext cx="2399922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8157" y="2301830"/>
            <a:ext cx="2426261" cy="355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Application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sharing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Live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Meeting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PSTN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outbound via Net Gateway – all associates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PSTN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inbound via Net Gateway – select associates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Gateway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redundancy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UM – migration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2007</a:t>
            </a:r>
          </a:p>
        </p:txBody>
      </p:sp>
      <p:sp>
        <p:nvSpPr>
          <p:cNvPr id="24" name="Chevron 23"/>
          <p:cNvSpPr/>
          <p:nvPr/>
        </p:nvSpPr>
        <p:spPr bwMode="ltGray">
          <a:xfrm>
            <a:off x="5875874" y="1304642"/>
            <a:ext cx="2737662" cy="868680"/>
          </a:xfrm>
          <a:prstGeom prst="chevron">
            <a:avLst>
              <a:gd name="adj" fmla="val 36623"/>
            </a:avLst>
          </a:prstGeom>
          <a:gradFill rotWithShape="1">
            <a:gsLst>
              <a:gs pos="0">
                <a:srgbClr val="6C737A">
                  <a:lumMod val="50000"/>
                </a:srgbClr>
              </a:gs>
              <a:gs pos="58000">
                <a:srgbClr val="6C737A">
                  <a:lumMod val="75000"/>
                </a:srgbClr>
              </a:gs>
              <a:gs pos="100000">
                <a:srgbClr val="FFFFFF">
                  <a:lumMod val="50000"/>
                </a:srgbClr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24143" y="1413509"/>
            <a:ext cx="861158" cy="650947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600"/>
              </a:spcBef>
              <a:defRPr/>
            </a:pPr>
            <a:r>
              <a:rPr lang="pl-PL" sz="2200" dirty="0" smtClean="0">
                <a:latin typeface="Calibri"/>
                <a:cs typeface="Calibri"/>
              </a:rPr>
              <a:t>2009</a:t>
            </a:r>
          </a:p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OCS R2 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 bwMode="ltGray">
          <a:xfrm>
            <a:off x="3320117" y="2177330"/>
            <a:ext cx="2399922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14483" y="2307632"/>
            <a:ext cx="2272800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Integration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with Avaya CM 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PSTN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outbound via Net Gateway –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select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associates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Federation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Chevron 27"/>
          <p:cNvSpPr/>
          <p:nvPr/>
        </p:nvSpPr>
        <p:spPr bwMode="ltGray">
          <a:xfrm>
            <a:off x="3311104" y="1304642"/>
            <a:ext cx="2737662" cy="868680"/>
          </a:xfrm>
          <a:prstGeom prst="chevron">
            <a:avLst>
              <a:gd name="adj" fmla="val 36623"/>
            </a:avLst>
          </a:prstGeom>
          <a:gradFill rotWithShape="1">
            <a:gsLst>
              <a:gs pos="0">
                <a:srgbClr val="4B4E50"/>
              </a:gs>
              <a:gs pos="58000">
                <a:srgbClr val="797D81"/>
              </a:gs>
              <a:gs pos="100000">
                <a:srgbClr val="A1A6AB"/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89643" y="1413509"/>
            <a:ext cx="756637" cy="650947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 smtClean="0">
                <a:latin typeface="Calibri"/>
                <a:cs typeface="Calibri"/>
              </a:rPr>
              <a:t>2008</a:t>
            </a:r>
          </a:p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800" dirty="0">
                <a:latin typeface="Calibri"/>
                <a:cs typeface="Calibri"/>
              </a:rPr>
              <a:t>OCS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 bwMode="ltGray">
          <a:xfrm>
            <a:off x="755601" y="2177330"/>
            <a:ext cx="2401182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0960" y="2301281"/>
            <a:ext cx="2265333" cy="99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17475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IM/Presence</a:t>
            </a:r>
          </a:p>
          <a:p>
            <a:pPr marL="0" marR="0" lvl="0" indent="117475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Peer-to-peer voice</a:t>
            </a:r>
          </a:p>
          <a:p>
            <a:pPr marL="0" marR="0" lvl="0" indent="117475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Exchange 2003</a:t>
            </a:r>
          </a:p>
        </p:txBody>
      </p:sp>
      <p:sp>
        <p:nvSpPr>
          <p:cNvPr id="32" name="Pentagon 31"/>
          <p:cNvSpPr/>
          <p:nvPr/>
        </p:nvSpPr>
        <p:spPr bwMode="ltGray">
          <a:xfrm>
            <a:off x="747713" y="1304642"/>
            <a:ext cx="2735788" cy="868680"/>
          </a:xfrm>
          <a:prstGeom prst="homePlate">
            <a:avLst>
              <a:gd name="adj" fmla="val 36506"/>
            </a:avLst>
          </a:prstGeom>
          <a:gradFill rotWithShape="1">
            <a:gsLst>
              <a:gs pos="0">
                <a:srgbClr val="6C737A">
                  <a:lumMod val="75000"/>
                </a:srgbClr>
              </a:gs>
              <a:gs pos="58000">
                <a:srgbClr val="6C737A">
                  <a:lumMod val="60000"/>
                  <a:lumOff val="40000"/>
                </a:srgbClr>
              </a:gs>
              <a:gs pos="100000">
                <a:srgbClr val="6C737A">
                  <a:lumMod val="40000"/>
                  <a:lumOff val="60000"/>
                </a:srgbClr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15125" y="1413509"/>
            <a:ext cx="759246" cy="646331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 smtClean="0">
                <a:latin typeface="Calibri"/>
                <a:cs typeface="Calibri"/>
              </a:rPr>
              <a:t>2007</a:t>
            </a:r>
          </a:p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de-DE" sz="1800" dirty="0" smtClean="0">
                <a:latin typeface="Calibri"/>
                <a:cs typeface="Calibri"/>
              </a:rPr>
              <a:t>LCS</a:t>
            </a:r>
            <a:endParaRPr lang="de-DE" sz="1800" dirty="0">
              <a:latin typeface="Calibri"/>
              <a:cs typeface="Calibri"/>
            </a:endParaRPr>
          </a:p>
        </p:txBody>
      </p:sp>
      <p:sp>
        <p:nvSpPr>
          <p:cNvPr id="34" name="Title 8"/>
          <p:cNvSpPr txBox="1">
            <a:spLocks/>
          </p:cNvSpPr>
          <p:nvPr/>
        </p:nvSpPr>
        <p:spPr>
          <a:xfrm>
            <a:off x="638601" y="473509"/>
            <a:ext cx="6976533" cy="762000"/>
          </a:xfrm>
          <a:prstGeom prst="rect">
            <a:avLst/>
          </a:prstGeom>
        </p:spPr>
        <p:txBody>
          <a:bodyPr anchor="ctr"/>
          <a:lstStyle>
            <a:lvl1pPr marL="0" indent="0" algn="l" defTabSz="642938" rtl="0" eaLnBrk="1" fontAlgn="base" hangingPunct="1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lang="en-US" sz="2400" b="1" baseline="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 marL="0" marR="0" lvl="0" indent="0" algn="l" defTabSz="642938" rtl="0" eaLnBrk="1" fontAlgn="base" latinLnBrk="0" hangingPunct="1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 pitchFamily="34" charset="0"/>
              </a:rPr>
              <a:t>Getting to Great UCC: A Journey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Arial" pitchFamily="34" charset="0"/>
            </a:endParaRPr>
          </a:p>
        </p:txBody>
      </p:sp>
      <p:grpSp>
        <p:nvGrpSpPr>
          <p:cNvPr id="35" name="Group 137"/>
          <p:cNvGrpSpPr>
            <a:grpSpLocks/>
          </p:cNvGrpSpPr>
          <p:nvPr/>
        </p:nvGrpSpPr>
        <p:grpSpPr bwMode="auto">
          <a:xfrm>
            <a:off x="7976006" y="476226"/>
            <a:ext cx="701675" cy="701675"/>
            <a:chOff x="-385078" y="3279954"/>
            <a:chExt cx="2464363" cy="2464363"/>
          </a:xfrm>
        </p:grpSpPr>
        <p:sp>
          <p:nvSpPr>
            <p:cNvPr id="36" name="Oval 35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gradFill rotWithShape="1">
              <a:gsLst>
                <a:gs pos="0">
                  <a:srgbClr val="F5AA2F">
                    <a:shade val="51000"/>
                    <a:satMod val="130000"/>
                  </a:srgbClr>
                </a:gs>
                <a:gs pos="80000">
                  <a:srgbClr val="F5AA2F">
                    <a:shade val="93000"/>
                    <a:satMod val="130000"/>
                  </a:srgbClr>
                </a:gs>
                <a:gs pos="100000">
                  <a:srgbClr val="F5AA2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46637" rIns="0" bIns="46637" anchor="ctr"/>
            <a:lstStyle/>
            <a:p>
              <a:pPr marL="0" marR="0" lvl="0" indent="0" algn="ctr" defTabSz="9324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Lucida Sans Unicode"/>
                <a:ea typeface="+mn-ea"/>
                <a:cs typeface="+mn-cs"/>
                <a:sym typeface="Arial" pitchFamily="-112" charset="0"/>
              </a:endParaRPr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-111878" y="3341286"/>
              <a:ext cx="1923539" cy="1455199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460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sp>
        <p:nvSpPr>
          <p:cNvPr id="38" name="TextBox 149"/>
          <p:cNvSpPr txBox="1">
            <a:spLocks noChangeArrowheads="1"/>
          </p:cNvSpPr>
          <p:nvPr/>
        </p:nvSpPr>
        <p:spPr bwMode="auto">
          <a:xfrm>
            <a:off x="8153806" y="607989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sym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246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 bwMode="ltGray">
          <a:xfrm>
            <a:off x="755611" y="2176657"/>
            <a:ext cx="2404203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1076" y="2302431"/>
            <a:ext cx="2467273" cy="355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Online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Meeting – enabled all Associates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Lync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Mobile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Integration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with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Avaya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CM 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PSTN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inbound via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Net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Gateway – all Associates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UM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SIP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Trunking –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inbound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conferencing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2010</a:t>
            </a:r>
          </a:p>
        </p:txBody>
      </p:sp>
      <p:sp>
        <p:nvSpPr>
          <p:cNvPr id="26" name="Chevron 25"/>
          <p:cNvSpPr/>
          <p:nvPr/>
        </p:nvSpPr>
        <p:spPr bwMode="ltGray">
          <a:xfrm>
            <a:off x="747713" y="1308255"/>
            <a:ext cx="2741191" cy="868680"/>
          </a:xfrm>
          <a:prstGeom prst="chevron">
            <a:avLst>
              <a:gd name="adj" fmla="val 36623"/>
            </a:avLst>
          </a:prstGeom>
          <a:gradFill rotWithShape="1">
            <a:gsLst>
              <a:gs pos="0">
                <a:srgbClr val="6C737A">
                  <a:lumMod val="50000"/>
                </a:srgbClr>
              </a:gs>
              <a:gs pos="58000">
                <a:srgbClr val="6C737A">
                  <a:lumMod val="75000"/>
                </a:srgbClr>
              </a:gs>
              <a:gs pos="100000">
                <a:srgbClr val="FFFFFF">
                  <a:lumMod val="50000"/>
                </a:srgbClr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ltGray">
          <a:xfrm>
            <a:off x="5898152" y="2176657"/>
            <a:ext cx="2402965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83901" y="2302980"/>
            <a:ext cx="2275682" cy="339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Online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Meeting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enabled for all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Associates – large meeting capacity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Intercall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phased out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SIP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Trunking – inbound conferencing – increased capacity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Exchange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2013</a:t>
            </a:r>
          </a:p>
          <a:p>
            <a:pPr marL="112713" marR="0" lvl="0" indent="-112713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Smarter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Working in full swing</a:t>
            </a:r>
          </a:p>
        </p:txBody>
      </p:sp>
      <p:sp>
        <p:nvSpPr>
          <p:cNvPr id="29" name="Chevron 28"/>
          <p:cNvSpPr/>
          <p:nvPr/>
        </p:nvSpPr>
        <p:spPr bwMode="ltGray">
          <a:xfrm>
            <a:off x="5869392" y="1308255"/>
            <a:ext cx="2741191" cy="868680"/>
          </a:xfrm>
          <a:prstGeom prst="chevron">
            <a:avLst>
              <a:gd name="adj" fmla="val 36623"/>
            </a:avLst>
          </a:prstGeom>
          <a:gradFill rotWithShape="1">
            <a:gsLst>
              <a:gs pos="0">
                <a:srgbClr val="6C737A">
                  <a:lumMod val="75000"/>
                </a:srgbClr>
              </a:gs>
              <a:gs pos="58000">
                <a:srgbClr val="6C737A">
                  <a:lumMod val="60000"/>
                  <a:lumOff val="40000"/>
                </a:srgbClr>
              </a:gs>
              <a:gs pos="100000">
                <a:srgbClr val="6C737A">
                  <a:lumMod val="40000"/>
                  <a:lumOff val="60000"/>
                </a:srgbClr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37647" y="1417122"/>
            <a:ext cx="1118319" cy="646331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2200" dirty="0" smtClean="0">
                <a:latin typeface="Calibri" pitchFamily="34" charset="0"/>
              </a:rPr>
              <a:t>2013</a:t>
            </a:r>
            <a:br>
              <a:rPr lang="pl-PL" sz="2200" dirty="0" smtClean="0">
                <a:latin typeface="Calibri" pitchFamily="34" charset="0"/>
              </a:rPr>
            </a:br>
            <a:r>
              <a:rPr lang="pl-PL" sz="1800" dirty="0" smtClean="0">
                <a:latin typeface="Calibri" pitchFamily="34" charset="0"/>
              </a:rPr>
              <a:t>Lync</a:t>
            </a:r>
            <a:r>
              <a:rPr lang="en-US" sz="1800" dirty="0" smtClean="0">
                <a:latin typeface="Calibri" pitchFamily="34" charset="0"/>
              </a:rPr>
              <a:t> 2013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ltGray">
          <a:xfrm>
            <a:off x="3322928" y="2176657"/>
            <a:ext cx="2402965" cy="3878412"/>
          </a:xfrm>
          <a:prstGeom prst="rect">
            <a:avLst/>
          </a:prstGeom>
          <a:solidFill>
            <a:srgbClr val="FFFFFF">
              <a:alpha val="10000"/>
            </a:srgbClr>
          </a:solidFill>
          <a:ln w="9525" algn="ctr">
            <a:noFill/>
            <a:miter lim="800000"/>
            <a:headEnd/>
            <a:tailEnd/>
          </a:ln>
          <a:effectLst>
            <a:outerShdw blurRad="139700" dist="38100" dir="5400000">
              <a:srgbClr val="000000">
                <a:alpha val="65000"/>
              </a:srgbClr>
            </a:outerShdw>
          </a:effectLst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15799" y="2308782"/>
            <a:ext cx="2337126" cy="316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kern="0" dirty="0">
                <a:latin typeface="Calibri" pitchFamily="34" charset="0"/>
              </a:rPr>
              <a:t>Lync + Jive + Sharepoint + </a:t>
            </a:r>
            <a:br>
              <a:rPr lang="en-US" sz="1800" kern="0" dirty="0">
                <a:latin typeface="Calibri" pitchFamily="34" charset="0"/>
              </a:rPr>
            </a:br>
            <a:r>
              <a:rPr lang="en-US" sz="1800" kern="0" dirty="0">
                <a:latin typeface="Calibri" pitchFamily="34" charset="0"/>
              </a:rPr>
              <a:t>BYOD/BYOA </a:t>
            </a:r>
          </a:p>
          <a:p>
            <a:pPr marL="112713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Along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with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other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unified communications solutions including video, social and mobile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we’re now able to do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something we call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Smarter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W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orking </a:t>
            </a:r>
          </a:p>
        </p:txBody>
      </p:sp>
      <p:sp>
        <p:nvSpPr>
          <p:cNvPr id="33" name="Chevron 32"/>
          <p:cNvSpPr/>
          <p:nvPr/>
        </p:nvSpPr>
        <p:spPr bwMode="ltGray">
          <a:xfrm>
            <a:off x="3307855" y="1308255"/>
            <a:ext cx="2741191" cy="868680"/>
          </a:xfrm>
          <a:prstGeom prst="chevron">
            <a:avLst>
              <a:gd name="adj" fmla="val 36623"/>
            </a:avLst>
          </a:prstGeom>
          <a:gradFill rotWithShape="1">
            <a:gsLst>
              <a:gs pos="0">
                <a:srgbClr val="4B4E50"/>
              </a:gs>
              <a:gs pos="58000">
                <a:srgbClr val="797D81"/>
              </a:gs>
              <a:gs pos="100000">
                <a:srgbClr val="A1A6AB"/>
              </a:gs>
            </a:gsLst>
            <a:lin ang="16200000" scaled="0"/>
          </a:gradFill>
          <a:ln w="1016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lIns="82124" tIns="41061" rIns="82124" bIns="41061" rtlCol="0" anchor="ctr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89323" y="1417122"/>
            <a:ext cx="1786404" cy="650947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2200" dirty="0" smtClean="0">
                <a:latin typeface="Calibri" pitchFamily="34" charset="0"/>
              </a:rPr>
              <a:t>2011</a:t>
            </a:r>
            <a:br>
              <a:rPr lang="pl-PL" sz="2200" dirty="0" smtClean="0">
                <a:latin typeface="Calibri" pitchFamily="34" charset="0"/>
              </a:rPr>
            </a:br>
            <a:r>
              <a:rPr lang="pl-PL" sz="1800" dirty="0">
                <a:latin typeface="Calibri" pitchFamily="34" charset="0"/>
              </a:rPr>
              <a:t>Smarter Working 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98825" y="1417122"/>
            <a:ext cx="1118319" cy="646331"/>
          </a:xfrm>
          <a:prstGeom prst="rect">
            <a:avLst/>
          </a:prstGeom>
          <a:effectLst>
            <a:outerShdw blurRad="50800" dist="25400" dir="270000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622300">
              <a:lnSpc>
                <a:spcPct val="90000"/>
              </a:lnSpc>
              <a:spcBef>
                <a:spcPts val="0"/>
              </a:spcBef>
              <a:defRPr/>
            </a:pPr>
            <a:r>
              <a:rPr lang="pl-PL" sz="2200" dirty="0" smtClean="0">
                <a:latin typeface="Calibri" pitchFamily="34" charset="0"/>
              </a:rPr>
              <a:t>2011</a:t>
            </a:r>
            <a:br>
              <a:rPr lang="pl-PL" sz="2200" dirty="0" smtClean="0">
                <a:latin typeface="Calibri" pitchFamily="34" charset="0"/>
              </a:rPr>
            </a:br>
            <a:r>
              <a:rPr lang="pl-PL" sz="1800" dirty="0" smtClean="0">
                <a:latin typeface="Calibri" pitchFamily="34" charset="0"/>
              </a:rPr>
              <a:t>Lync</a:t>
            </a:r>
            <a:r>
              <a:rPr lang="en-US" sz="1800" dirty="0" smtClean="0">
                <a:latin typeface="Calibri" pitchFamily="34" charset="0"/>
              </a:rPr>
              <a:t> 2010</a:t>
            </a:r>
            <a:endParaRPr lang="de-DE" sz="1800" dirty="0">
              <a:latin typeface="Calibri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8477500" y="6516625"/>
            <a:ext cx="2587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1" tIns="32140" rIns="64281" bIns="3214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2"/>
                </a:solidFill>
                <a:latin typeface="Calibri" pitchFamily="34" charset="0"/>
                <a:ea typeface="ＭＳ Ｐゴシック" pitchFamily="34" charset="-128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58345-3696-40EF-9BBB-4C6A70B370C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C737A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C737A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  <a:sym typeface="Arial" charset="0"/>
            </a:endParaRPr>
          </a:p>
        </p:txBody>
      </p:sp>
      <p:sp>
        <p:nvSpPr>
          <p:cNvPr id="37" name="Date Placeholder 8"/>
          <p:cNvSpPr txBox="1">
            <a:spLocks/>
          </p:cNvSpPr>
          <p:nvPr/>
        </p:nvSpPr>
        <p:spPr>
          <a:xfrm>
            <a:off x="7794622" y="6534195"/>
            <a:ext cx="793898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800" kern="1200" smtClean="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72771-65C2-4BE3-BD47-E06644C53C47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C73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C737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Arial" charset="0"/>
            </a:endParaRPr>
          </a:p>
        </p:txBody>
      </p:sp>
      <p:sp>
        <p:nvSpPr>
          <p:cNvPr id="38" name="Title 8"/>
          <p:cNvSpPr txBox="1">
            <a:spLocks/>
          </p:cNvSpPr>
          <p:nvPr/>
        </p:nvSpPr>
        <p:spPr>
          <a:xfrm>
            <a:off x="638601" y="473509"/>
            <a:ext cx="6976533" cy="762000"/>
          </a:xfrm>
          <a:prstGeom prst="rect">
            <a:avLst/>
          </a:prstGeom>
        </p:spPr>
        <p:txBody>
          <a:bodyPr anchor="ctr"/>
          <a:lstStyle>
            <a:lvl1pPr marL="0" indent="0" algn="l" defTabSz="642938" rtl="0" eaLnBrk="1" fontAlgn="base" hangingPunct="1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lang="en-US" sz="2400" b="1" baseline="0" dirty="0" smtClean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  <a:sym typeface="Arial" pitchFamily="34" charset="0"/>
              </a:defRPr>
            </a:lvl1pPr>
            <a:lvl2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2pPr>
            <a:lvl3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3pPr>
            <a:lvl4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4pPr>
            <a:lvl5pPr marL="4763" indent="-47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Lucida Sans Unicode" pitchFamily="34" charset="0"/>
                <a:sym typeface="Arial" pitchFamily="34" charset="0"/>
              </a:defRPr>
            </a:lvl5pPr>
            <a:lvl6pPr marL="4619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 marL="0" marR="0" lvl="0" indent="0" algn="l" defTabSz="642938" rtl="0" eaLnBrk="1" fontAlgn="base" latinLnBrk="0" hangingPunct="1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Arial" pitchFamily="34" charset="0"/>
              </a:rPr>
              <a:t>Getting to Great UCC: A Journey (cont.)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Arial" pitchFamily="34" charset="0"/>
            </a:endParaRPr>
          </a:p>
        </p:txBody>
      </p:sp>
      <p:grpSp>
        <p:nvGrpSpPr>
          <p:cNvPr id="39" name="Group 137"/>
          <p:cNvGrpSpPr>
            <a:grpSpLocks/>
          </p:cNvGrpSpPr>
          <p:nvPr/>
        </p:nvGrpSpPr>
        <p:grpSpPr bwMode="auto">
          <a:xfrm>
            <a:off x="7976006" y="476226"/>
            <a:ext cx="701675" cy="701675"/>
            <a:chOff x="-385078" y="3279954"/>
            <a:chExt cx="2464363" cy="2464363"/>
          </a:xfrm>
        </p:grpSpPr>
        <p:sp>
          <p:nvSpPr>
            <p:cNvPr id="40" name="Oval 39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gradFill rotWithShape="1">
              <a:gsLst>
                <a:gs pos="0">
                  <a:srgbClr val="F5AA2F">
                    <a:shade val="51000"/>
                    <a:satMod val="130000"/>
                  </a:srgbClr>
                </a:gs>
                <a:gs pos="80000">
                  <a:srgbClr val="F5AA2F">
                    <a:shade val="93000"/>
                    <a:satMod val="130000"/>
                  </a:srgbClr>
                </a:gs>
                <a:gs pos="100000">
                  <a:srgbClr val="F5AA2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46637" rIns="0" bIns="46637" anchor="ctr"/>
            <a:lstStyle/>
            <a:p>
              <a:pPr marL="0" marR="0" lvl="0" indent="0" algn="ctr" defTabSz="9324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Lucida Sans Unicode"/>
                <a:ea typeface="+mn-ea"/>
                <a:cs typeface="+mn-cs"/>
                <a:sym typeface="Arial" pitchFamily="-112" charset="0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-111878" y="3341286"/>
              <a:ext cx="1923539" cy="1455199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4600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sp>
        <p:nvSpPr>
          <p:cNvPr id="42" name="TextBox 149"/>
          <p:cNvSpPr txBox="1">
            <a:spLocks noChangeArrowheads="1"/>
          </p:cNvSpPr>
          <p:nvPr/>
        </p:nvSpPr>
        <p:spPr bwMode="auto">
          <a:xfrm>
            <a:off x="8153806" y="607989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sym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6049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2A139-1C20-4BF5-AC9A-DA361E6ADBD5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E9A64E-4213-498C-8065-3501AA0293F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58813" y="793750"/>
            <a:ext cx="7826375" cy="5270500"/>
            <a:chOff x="658813" y="793750"/>
            <a:chExt cx="7826375" cy="5270500"/>
          </a:xfrm>
        </p:grpSpPr>
        <p:pic>
          <p:nvPicPr>
            <p:cNvPr id="7" name="Picture 18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779" y="793750"/>
              <a:ext cx="3870409" cy="2593028"/>
            </a:xfrm>
            <a:prstGeom prst="round2DiagRect">
              <a:avLst>
                <a:gd name="adj1" fmla="val 0"/>
                <a:gd name="adj2" fmla="val 0"/>
              </a:avLst>
            </a:prstGeom>
            <a:ln w="88900" cap="sq">
              <a:noFill/>
              <a:miter lim="800000"/>
            </a:ln>
            <a:effectLst/>
          </p:spPr>
        </p:pic>
        <p:pic>
          <p:nvPicPr>
            <p:cNvPr id="8" name="Picture 2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 bwMode="auto">
            <a:xfrm>
              <a:off x="658813" y="794704"/>
              <a:ext cx="3870409" cy="2591504"/>
            </a:xfrm>
            <a:prstGeom prst="round2DiagRect">
              <a:avLst>
                <a:gd name="adj1" fmla="val 0"/>
                <a:gd name="adj2" fmla="val 0"/>
              </a:avLst>
            </a:prstGeom>
            <a:ln w="88900" cap="sq">
              <a:noFill/>
              <a:miter lim="800000"/>
            </a:ln>
            <a:effectLst/>
          </p:spPr>
        </p:pic>
        <p:pic>
          <p:nvPicPr>
            <p:cNvPr id="9" name="Picture 13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779" y="3471222"/>
              <a:ext cx="3870409" cy="2593028"/>
            </a:xfrm>
            <a:prstGeom prst="round2DiagRect">
              <a:avLst>
                <a:gd name="adj1" fmla="val 0"/>
                <a:gd name="adj2" fmla="val 0"/>
              </a:avLst>
            </a:prstGeom>
            <a:ln w="88900" cap="sq">
              <a:noFill/>
              <a:miter lim="800000"/>
            </a:ln>
            <a:effectLst/>
          </p:spPr>
        </p:pic>
        <p:pic>
          <p:nvPicPr>
            <p:cNvPr id="10" name="Picture 23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3" y="3471222"/>
              <a:ext cx="3870409" cy="2593028"/>
            </a:xfrm>
            <a:prstGeom prst="round2DiagRect">
              <a:avLst>
                <a:gd name="adj1" fmla="val 0"/>
                <a:gd name="adj2" fmla="val 0"/>
              </a:avLst>
            </a:prstGeom>
            <a:ln w="88900" cap="sq">
              <a:noFill/>
              <a:miter lim="800000"/>
            </a:ln>
            <a:effectLst/>
          </p:spPr>
        </p:pic>
      </p:grpSp>
      <p:sp>
        <p:nvSpPr>
          <p:cNvPr id="11" name="Rounded Rectangle 10"/>
          <p:cNvSpPr>
            <a:spLocks noChangeArrowheads="1"/>
          </p:cNvSpPr>
          <p:nvPr/>
        </p:nvSpPr>
        <p:spPr bwMode="ltGray">
          <a:xfrm>
            <a:off x="3197709" y="2723635"/>
            <a:ext cx="2750518" cy="1396622"/>
          </a:xfrm>
          <a:prstGeom prst="roundRect">
            <a:avLst>
              <a:gd name="adj" fmla="val 0"/>
            </a:avLst>
          </a:prstGeom>
          <a:solidFill>
            <a:srgbClr val="00205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 anchor="ctr"/>
          <a:lstStyle/>
          <a:p>
            <a:pPr defTabSz="932472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latin typeface="Calibri"/>
                <a:cs typeface="Calibri"/>
                <a:sym typeface="Arial" pitchFamily="-112" charset="0"/>
              </a:rPr>
              <a:t>Blurred Lines</a:t>
            </a:r>
            <a:br>
              <a:rPr lang="en-US" sz="2800" kern="0" dirty="0">
                <a:solidFill>
                  <a:srgbClr val="FFFFFF"/>
                </a:solidFill>
                <a:latin typeface="Calibri"/>
                <a:cs typeface="Calibri"/>
                <a:sym typeface="Arial" pitchFamily="-112" charset="0"/>
              </a:rPr>
            </a:br>
            <a:r>
              <a:rPr lang="en-US" sz="2800" kern="0" dirty="0">
                <a:solidFill>
                  <a:srgbClr val="FFFFFF"/>
                </a:solidFill>
                <a:latin typeface="Calibri"/>
                <a:cs typeface="Calibri"/>
                <a:sym typeface="Arial" pitchFamily="-112" charset="0"/>
              </a:rPr>
              <a:t>Work. Personal. Life</a:t>
            </a:r>
            <a:r>
              <a:rPr lang="en-US" sz="2800" spc="-100" dirty="0">
                <a:ln w="3175">
                  <a:noFill/>
                </a:ln>
                <a:gradFill>
                  <a:gsLst>
                    <a:gs pos="583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/>
                <a:cs typeface="Calibri"/>
                <a:sym typeface="Arial" pitchFamily="-11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0073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2141" y="2964562"/>
            <a:ext cx="3278659" cy="35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65508"/>
            <a:ext cx="4228575" cy="3583144"/>
          </a:xfrm>
          <a:prstGeom prst="roundRect">
            <a:avLst>
              <a:gd name="adj" fmla="val 0"/>
            </a:avLst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3900" y="2965508"/>
            <a:ext cx="2882901" cy="356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202" y="1139801"/>
            <a:ext cx="6443137" cy="160791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" name="Picture 18" descr="PLT_C_Segue_8dc63f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" name="Picture 19" descr="PLT_C_Segue_8dc63f.png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0700"/>
              <a:ext cx="9144000" cy="13716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 userDrawn="1"/>
          </p:nvSpPr>
          <p:spPr bwMode="ltGray">
            <a:xfrm>
              <a:off x="0" y="0"/>
              <a:ext cx="9144000" cy="5969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err="1" smtClean="0">
                <a:latin typeface="Calibri" pitchFamily="34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72" charset="-128"/>
                <a:cs typeface="ＭＳ Ｐゴシック" pitchFamily="-72" charset="-128"/>
              </a:rPr>
              <a:t>Social Platform – WAVE Built on Jive</a:t>
            </a:r>
            <a:endParaRPr lang="en-US" dirty="0"/>
          </a:p>
        </p:txBody>
      </p:sp>
      <p:grpSp>
        <p:nvGrpSpPr>
          <p:cNvPr id="33" name="Group 137"/>
          <p:cNvGrpSpPr>
            <a:grpSpLocks/>
          </p:cNvGrpSpPr>
          <p:nvPr/>
        </p:nvGrpSpPr>
        <p:grpSpPr bwMode="auto">
          <a:xfrm>
            <a:off x="7976006" y="476226"/>
            <a:ext cx="701675" cy="701675"/>
            <a:chOff x="-385078" y="3279954"/>
            <a:chExt cx="2464363" cy="2464363"/>
          </a:xfrm>
        </p:grpSpPr>
        <p:sp>
          <p:nvSpPr>
            <p:cNvPr id="34" name="Oval 33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-111878" y="3341286"/>
              <a:ext cx="1923539" cy="1455199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sp>
        <p:nvSpPr>
          <p:cNvPr id="36" name="TextBox 149"/>
          <p:cNvSpPr txBox="1">
            <a:spLocks noChangeArrowheads="1"/>
          </p:cNvSpPr>
          <p:nvPr/>
        </p:nvSpPr>
        <p:spPr bwMode="auto">
          <a:xfrm>
            <a:off x="8153806" y="607989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" name="Picture 16" descr="PLT_logo_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976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05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PLT_H_Bullet_8dc63f-[full-image]-20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165410"/>
              <a:ext cx="9144000" cy="4692590"/>
            </a:xfrm>
            <a:prstGeom prst="rect">
              <a:avLst/>
            </a:prstGeom>
          </p:spPr>
        </p:pic>
        <p:pic>
          <p:nvPicPr>
            <p:cNvPr id="11" name="Picture 10" descr="PLT_A_Title_8dc63f.png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387"/>
            <a:stretch/>
          </p:blipFill>
          <p:spPr>
            <a:xfrm>
              <a:off x="0" y="0"/>
              <a:ext cx="9144000" cy="335239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 bwMode="ltGray">
            <a:xfrm>
              <a:off x="0" y="0"/>
              <a:ext cx="9144000" cy="838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smtClean="0">
                <a:latin typeface="Calibri" pitchFamily="34" charset="0"/>
              </a:endParaRPr>
            </a:p>
          </p:txBody>
        </p:sp>
      </p:grpSp>
      <p:pic>
        <p:nvPicPr>
          <p:cNvPr id="13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976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SMART Rooms and Video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33" name="Group 137"/>
          <p:cNvGrpSpPr>
            <a:grpSpLocks/>
          </p:cNvGrpSpPr>
          <p:nvPr/>
        </p:nvGrpSpPr>
        <p:grpSpPr bwMode="auto">
          <a:xfrm>
            <a:off x="7976006" y="476226"/>
            <a:ext cx="701675" cy="701675"/>
            <a:chOff x="-385078" y="3279954"/>
            <a:chExt cx="2464363" cy="2464363"/>
          </a:xfrm>
        </p:grpSpPr>
        <p:sp>
          <p:nvSpPr>
            <p:cNvPr id="34" name="Oval 33"/>
            <p:cNvSpPr/>
            <p:nvPr/>
          </p:nvSpPr>
          <p:spPr bwMode="auto">
            <a:xfrm>
              <a:off x="-385078" y="3279954"/>
              <a:ext cx="2464363" cy="246436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46637" rIns="0" bIns="46637" anchor="ctr"/>
            <a:lstStyle/>
            <a:p>
              <a:pPr algn="ctr" defTabSz="932472">
                <a:defRPr/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sym typeface="Arial" pitchFamily="-112" charset="0"/>
              </a:endParaRPr>
            </a:p>
          </p:txBody>
        </p:sp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-111878" y="3341286"/>
              <a:ext cx="1923539" cy="1455199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46001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ＭＳ Ｐゴシック" pitchFamily="-112" charset="-128"/>
                <a:sym typeface="Arial" pitchFamily="-112" charset="0"/>
              </a:endParaRPr>
            </a:p>
          </p:txBody>
        </p:sp>
      </p:grpSp>
      <p:sp>
        <p:nvSpPr>
          <p:cNvPr id="36" name="TextBox 149"/>
          <p:cNvSpPr txBox="1">
            <a:spLocks noChangeArrowheads="1"/>
          </p:cNvSpPr>
          <p:nvPr/>
        </p:nvSpPr>
        <p:spPr bwMode="auto">
          <a:xfrm>
            <a:off x="8153806" y="607989"/>
            <a:ext cx="339725" cy="430212"/>
          </a:xfrm>
          <a:prstGeom prst="rect">
            <a:avLst/>
          </a:prstGeom>
          <a:noFill/>
          <a:ln>
            <a:noFill/>
          </a:ln>
          <a:effectLst>
            <a:outerShdw blurRad="50800" dist="25401" dir="2700000" rotWithShape="0">
              <a:srgbClr val="808080">
                <a:alpha val="23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991" y="1473526"/>
            <a:ext cx="6442144" cy="42668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42" y="3979985"/>
            <a:ext cx="2338471" cy="15488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new_marketing_interior_chat_room_1_rgb_screen_0126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2" y="990600"/>
            <a:ext cx="3252126" cy="51181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1722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620713" y="631825"/>
            <a:ext cx="8281987" cy="7096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sz="2800" b="0" dirty="0" smtClean="0">
                <a:solidFill>
                  <a:schemeClr val="bg1"/>
                </a:solidFill>
              </a:rPr>
              <a:t>Unified Communications Portfolio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4224" y="2469400"/>
            <a:ext cx="2273784" cy="380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35711" rIns="76344" bIns="35711"/>
          <a:lstStyle/>
          <a:p>
            <a:pPr marL="23813" indent="-23813" defTabSz="642938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Arial" pitchFamily="34" charset="0"/>
              <a:buChar char=" "/>
            </a:pP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sym typeface="Arial Bold" pitchFamily="34" charset="0"/>
              </a:rPr>
              <a:t>VOYAGER LEGEND UC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59363" y="5060899"/>
            <a:ext cx="2068645" cy="623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35711" rIns="76344" bIns="35711"/>
          <a:lstStyle/>
          <a:p>
            <a:pPr marL="23813" indent="-23813" defTabSz="642938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Arial" pitchFamily="34" charset="0"/>
              <a:buChar char=" "/>
            </a:pP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sym typeface="Arial Bold" pitchFamily="34" charset="0"/>
              </a:rPr>
              <a:t>CALISTO FAMILY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923749" y="4866151"/>
            <a:ext cx="1425953" cy="304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35711" rIns="76344" bIns="35711"/>
          <a:lstStyle/>
          <a:p>
            <a:pPr defTabSz="642938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</a:pP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sym typeface="Arial Bold" pitchFamily="34" charset="0"/>
              </a:rPr>
              <a:t>BLACKWIRE FAMILY</a:t>
            </a:r>
          </a:p>
        </p:txBody>
      </p:sp>
      <p:pic>
        <p:nvPicPr>
          <p:cNvPr id="10" name="Picture 9" descr="savi_w740_a_rgb_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899" y="723875"/>
            <a:ext cx="2743206" cy="3011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923749" y="2465884"/>
            <a:ext cx="1090160" cy="270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35711" rIns="76344" bIns="35711"/>
          <a:lstStyle/>
          <a:p>
            <a:pPr marL="23813" indent="-23813" defTabSz="642938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Arial" pitchFamily="34" charset="0"/>
              <a:buChar char=" "/>
            </a:pP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  <a:sym typeface="Arial Bold" pitchFamily="34" charset="0"/>
              </a:rPr>
              <a:t>SAVI FAMILY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912" y="3519378"/>
            <a:ext cx="2651541" cy="2438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677" y="3520618"/>
            <a:ext cx="1951920" cy="2449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7973206" y="473198"/>
            <a:ext cx="701675" cy="701675"/>
            <a:chOff x="8152429" y="610395"/>
            <a:chExt cx="701675" cy="701675"/>
          </a:xfrm>
        </p:grpSpPr>
        <p:grpSp>
          <p:nvGrpSpPr>
            <p:cNvPr id="16" name="Group 137"/>
            <p:cNvGrpSpPr>
              <a:grpSpLocks/>
            </p:cNvGrpSpPr>
            <p:nvPr/>
          </p:nvGrpSpPr>
          <p:grpSpPr bwMode="auto">
            <a:xfrm>
              <a:off x="8152429" y="610395"/>
              <a:ext cx="701675" cy="701675"/>
              <a:chOff x="-385078" y="3279954"/>
              <a:chExt cx="2464363" cy="2464363"/>
            </a:xfrm>
          </p:grpSpPr>
          <p:sp>
            <p:nvSpPr>
              <p:cNvPr id="18" name="Oval 17"/>
              <p:cNvSpPr/>
              <p:nvPr/>
            </p:nvSpPr>
            <p:spPr bwMode="auto">
              <a:xfrm>
                <a:off x="-385078" y="3279954"/>
                <a:ext cx="2464363" cy="2464363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46637" rIns="0" bIns="46637" anchor="ctr"/>
              <a:lstStyle/>
              <a:p>
                <a:pPr algn="ctr" defTabSz="932472"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sym typeface="Arial" pitchFamily="-112" charset="0"/>
                </a:endParaRPr>
              </a:p>
            </p:txBody>
          </p:sp>
          <p:sp>
            <p:nvSpPr>
              <p:cNvPr id="19" name="Oval 40"/>
              <p:cNvSpPr>
                <a:spLocks noChangeArrowheads="1"/>
              </p:cNvSpPr>
              <p:nvPr/>
            </p:nvSpPr>
            <p:spPr bwMode="auto">
              <a:xfrm>
                <a:off x="-111878" y="3341286"/>
                <a:ext cx="1923539" cy="1455199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tint val="0"/>
                      <a:invGamma/>
                      <a:alpha val="46001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lIns="82124" tIns="41061" rIns="82124" bIns="4106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ＭＳ Ｐゴシック" pitchFamily="-112" charset="-128"/>
                  <a:sym typeface="Arial" pitchFamily="-112" charset="0"/>
                </a:endParaRPr>
              </a:p>
            </p:txBody>
          </p:sp>
        </p:grpSp>
        <p:sp>
          <p:nvSpPr>
            <p:cNvPr id="17" name="TextBox 149"/>
            <p:cNvSpPr txBox="1">
              <a:spLocks noChangeArrowheads="1"/>
            </p:cNvSpPr>
            <p:nvPr/>
          </p:nvSpPr>
          <p:spPr bwMode="auto">
            <a:xfrm>
              <a:off x="8300729" y="742158"/>
              <a:ext cx="340158" cy="4247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1" dir="2700000" rotWithShape="0">
                <a:srgbClr val="808080">
                  <a:alpha val="23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2pPr>
              <a:lvl3pPr eaLnBrk="0" hangingPunct="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3pPr>
              <a:lvl4pPr eaLnBrk="0" hangingPunct="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4pPr>
              <a:lvl5pPr eaLnBrk="0" hangingPunct="0"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sym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</p:grpSp>
      <p:pic>
        <p:nvPicPr>
          <p:cNvPr id="20" name="Picture 19" descr="Voyager_Legend_UC_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1587499"/>
            <a:ext cx="2229522" cy="19177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036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3279309" y="1230489"/>
            <a:ext cx="2565400" cy="4186237"/>
            <a:chOff x="6121833" y="1398399"/>
            <a:chExt cx="2566410" cy="4185531"/>
          </a:xfrm>
        </p:grpSpPr>
        <p:sp>
          <p:nvSpPr>
            <p:cNvPr id="18" name="Freeform 17"/>
            <p:cNvSpPr/>
            <p:nvPr/>
          </p:nvSpPr>
          <p:spPr bwMode="auto">
            <a:xfrm>
              <a:off x="6121833" y="1398399"/>
              <a:ext cx="2566410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Personas</a:t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/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Change Management</a:t>
              </a:r>
              <a:endParaRPr lang="en-GB" kern="0" dirty="0">
                <a:latin typeface="Calibri"/>
                <a:cs typeface="Calibri"/>
                <a:sym typeface="Arial" pitchFamily="-7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1785" y="1634767"/>
              <a:ext cx="1746504" cy="1746504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62091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351911" y="2800309"/>
            <a:ext cx="8436489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defTabSz="642938" eaLnBrk="0" hangingPunct="0">
              <a:lnSpc>
                <a:spcPct val="80000"/>
              </a:lnSpc>
              <a:spcBef>
                <a:spcPts val="1800"/>
              </a:spcBef>
            </a:pPr>
            <a:r>
              <a:rPr lang="en-US" sz="3600" dirty="0" smtClean="0">
                <a:latin typeface="Calibri" pitchFamily="34" charset="0"/>
                <a:ea typeface="ＭＳ Ｐゴシック" pitchFamily="-72" charset="-128"/>
                <a:cs typeface="ＭＳ Ｐゴシック" pitchFamily="-72" charset="-128"/>
              </a:rPr>
              <a:t>	Understanding the Enterprise User</a:t>
            </a:r>
            <a:endParaRPr lang="en-US" sz="3600" dirty="0">
              <a:latin typeface="Calibri" pitchFamily="34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7848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68686" y="183325"/>
            <a:ext cx="8229600" cy="56929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642938" rtl="0" eaLnBrk="0" fontAlgn="base" hangingPunct="0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defRPr lang="en-US" sz="2800" b="0">
                <a:solidFill>
                  <a:srgbClr val="003366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defRPr>
            </a:lvl1pPr>
            <a:lvl2pPr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-72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defRPr>
            </a:lvl2pPr>
            <a:lvl3pPr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-72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defRPr>
            </a:lvl3pPr>
            <a:lvl4pPr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-72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defRPr>
            </a:lvl4pPr>
            <a:lvl5pPr algn="l" defTabSz="642938" rtl="0" eaLnBrk="0" fontAlgn="base" hangingPunct="0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-72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defRPr>
            </a:lvl5pPr>
            <a:lvl6pPr marL="4619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6pPr>
            <a:lvl7pPr marL="9191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7pPr>
            <a:lvl8pPr marL="13763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8pPr>
            <a:lvl9pPr marL="1833563" algn="l" defTabSz="64293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Lucida Sans Unicode" pitchFamily="34" charset="0"/>
                <a:sym typeface="Arial" charset="0"/>
              </a:defRPr>
            </a:lvl9pPr>
          </a:lstStyle>
          <a:p>
            <a:pPr marL="0" marR="0" lvl="0" indent="0" algn="ctr" defTabSz="642938" rtl="0" eaLnBrk="0" fontAlgn="base" latinLnBrk="0" hangingPunct="0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" pitchFamily="-72" charset="0"/>
              </a:rPr>
              <a:t>Meet our Enterprise Personas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itchFamily="34" charset="0"/>
              <a:ea typeface="ＭＳ Ｐゴシック" pitchFamily="-72" charset="-128"/>
              <a:cs typeface="ＭＳ Ｐゴシック" pitchFamily="-72" charset="-128"/>
              <a:sym typeface="Arial" pitchFamily="-72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00166"/>
              </p:ext>
            </p:extLst>
          </p:nvPr>
        </p:nvGraphicFramePr>
        <p:xfrm>
          <a:off x="0" y="774700"/>
          <a:ext cx="9156700" cy="6083302"/>
        </p:xfrm>
        <a:graphic>
          <a:graphicData uri="http://schemas.openxmlformats.org/drawingml/2006/table">
            <a:tbl>
              <a:tblPr firstRow="1" bandRow="1"/>
              <a:tblGrid>
                <a:gridCol w="737623"/>
                <a:gridCol w="2225587"/>
                <a:gridCol w="2154890"/>
                <a:gridCol w="1917700"/>
                <a:gridCol w="2120900"/>
              </a:tblGrid>
              <a:tr h="639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3366">
                            <a:lumMod val="50000"/>
                            <a:alpha val="94000"/>
                          </a:srgbClr>
                        </a:gs>
                        <a:gs pos="100000">
                          <a:srgbClr val="003366"/>
                        </a:gs>
                      </a:gsLst>
                      <a:lin ang="4800000" scaled="0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Persona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3366">
                            <a:lumMod val="50000"/>
                            <a:alpha val="94000"/>
                          </a:srgbClr>
                        </a:gs>
                        <a:gs pos="100000">
                          <a:srgbClr val="003366"/>
                        </a:gs>
                      </a:gsLst>
                      <a:lin ang="4800000" scaled="0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Work Environment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3366">
                            <a:lumMod val="50000"/>
                            <a:alpha val="94000"/>
                          </a:srgbClr>
                        </a:gs>
                        <a:gs pos="100000">
                          <a:srgbClr val="003366"/>
                        </a:gs>
                      </a:gsLst>
                      <a:lin ang="4800000" scaled="0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Communication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Needs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3366">
                            <a:lumMod val="50000"/>
                            <a:alpha val="94000"/>
                          </a:srgbClr>
                        </a:gs>
                        <a:gs pos="100000">
                          <a:srgbClr val="003366"/>
                        </a:gs>
                      </a:gsLst>
                      <a:lin ang="4800000" scaled="0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Pain Points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3366">
                            <a:lumMod val="50000"/>
                            <a:alpha val="94000"/>
                          </a:srgbClr>
                        </a:gs>
                        <a:gs pos="100000">
                          <a:srgbClr val="003366"/>
                        </a:gs>
                      </a:gsLst>
                      <a:lin ang="4800000" scaled="0"/>
                      <a:tileRect/>
                    </a:gradFill>
                  </a:tcPr>
                </a:tc>
              </a:tr>
              <a:tr h="1088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Carl Manning 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Connected Manager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SAP Integration Director-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BMW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On the move inside the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office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Travels to other company locations 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Smartphone, tablet, Pc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Conference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calls, txt, IM, email &amp; F2F equally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HF for conference calls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Transition between devices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Quality connections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Battery life</a:t>
                      </a: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</a:tr>
              <a:tr h="1088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B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Fay</a:t>
                      </a:r>
                      <a:r>
                        <a:rPr lang="en-US" sz="1400" i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Ramos Wyatt </a:t>
                      </a: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i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Flexible Worker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Account Director- Ogilvy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&amp; Mather</a:t>
                      </a:r>
                      <a:endParaRPr lang="en-US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Home Office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sites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Corporate office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Smartphone, laptop, landline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Social media 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Quick seamless response to calls, txt, emails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Unpredictable noise &amp; interruptions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Needs BT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Does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not like HS, messes hair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Loud environments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</a:tr>
              <a:tr h="1088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Dirk</a:t>
                      </a:r>
                      <a:r>
                        <a:rPr lang="en-US" sz="1400" i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Wallace</a:t>
                      </a: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Desk Worker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Purchasing Agent-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Multilink</a:t>
                      </a:r>
                      <a:endParaRPr lang="en-US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Sits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at desk most of day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Uses PC &amp; desk phone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Smartphone is personal device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Too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diverted from work by distractions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No privacy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Uncomfortable holding handset to ear on long calls 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</a:tr>
              <a:tr h="1088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Olivia Calhoun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Office Worker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Project Assistant-Quaprotek</a:t>
                      </a: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At my desk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On the move around the office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Primarily desk phone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Emails and in person meetings</a:t>
                      </a: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Takes too long to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get information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Ambient noise level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Distractions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20000"/>
                      </a:srgbClr>
                    </a:solidFill>
                  </a:tcPr>
                </a:tc>
              </a:tr>
              <a:tr h="1088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900" dirty="0">
                        <a:solidFill>
                          <a:schemeClr val="tx2"/>
                        </a:solidFill>
                      </a:endParaRPr>
                    </a:p>
                  </a:txBody>
                  <a:tcPr marL="98551" marR="98551" marT="49275" marB="4927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ACF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i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Ray Walich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Road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Warrior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Regional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Sales Manager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Glaxo Smith Kline</a:t>
                      </a: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Travels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frequently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Portable Office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Multiple locations &amp; many transitions 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Smartphone is primary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Always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connected 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Connects to multiple devices: PC, Car, Tablet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How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do I sound 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Quality Connections </a:t>
                      </a:r>
                    </a:p>
                    <a:p>
                      <a:pPr marL="171450" indent="-171450" algn="l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Transition between devices &amp; environments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551" marR="98551" marT="49275" marB="492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3DD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Ray_ID_cards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1" y="5773507"/>
            <a:ext cx="740664" cy="109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"/>
          <a:stretch/>
        </p:blipFill>
        <p:spPr>
          <a:xfrm>
            <a:off x="-7969" y="4684268"/>
            <a:ext cx="733689" cy="1089239"/>
          </a:xfrm>
          <a:prstGeom prst="rect">
            <a:avLst/>
          </a:prstGeom>
          <a:ln w="6350" cmpd="sng">
            <a:noFill/>
            <a:prstDash val="dash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2" b="100000" l="0" r="100000">
                        <a14:foregroundMark x1="15761" y1="85657" x2="15761" y2="85657"/>
                        <a14:foregroundMark x1="34783" y1="70120" x2="34783" y2="70120"/>
                        <a14:foregroundMark x1="27717" y1="76096" x2="27717" y2="76096"/>
                        <a14:foregroundMark x1="29891" y1="88845" x2="29891" y2="88845"/>
                        <a14:foregroundMark x1="85326" y1="67331" x2="85326" y2="67331"/>
                        <a14:foregroundMark x1="84239" y1="74104" x2="84239" y2="74104"/>
                        <a14:foregroundMark x1="80435" y1="86853" x2="80435" y2="86853"/>
                        <a14:foregroundMark x1="81522" y1="93227" x2="81522" y2="93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8662"/>
            <a:ext cx="728268" cy="1072897"/>
          </a:xfrm>
          <a:prstGeom prst="rect">
            <a:avLst/>
          </a:prstGeom>
          <a:ln w="6350" cmpd="sng">
            <a:noFill/>
            <a:prstDash val="dash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4615" y1="95635" x2="84615" y2="9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9" y="3530600"/>
            <a:ext cx="728133" cy="1136650"/>
          </a:xfrm>
          <a:prstGeom prst="rect">
            <a:avLst/>
          </a:prstGeom>
          <a:ln w="6350" cmpd="sng">
            <a:noFill/>
            <a:prstDash val="dash"/>
          </a:ln>
        </p:spPr>
      </p:pic>
      <p:grpSp>
        <p:nvGrpSpPr>
          <p:cNvPr id="20" name="Group 19"/>
          <p:cNvGrpSpPr/>
          <p:nvPr/>
        </p:nvGrpSpPr>
        <p:grpSpPr>
          <a:xfrm>
            <a:off x="-1" y="1435100"/>
            <a:ext cx="725721" cy="1058163"/>
            <a:chOff x="-1" y="1435100"/>
            <a:chExt cx="725721" cy="1058163"/>
          </a:xfrm>
        </p:grpSpPr>
        <p:pic>
          <p:nvPicPr>
            <p:cNvPr id="21" name="Picture 35"/>
            <p:cNvPicPr>
              <a:picLocks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435100"/>
              <a:ext cx="725721" cy="105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50" y="1487959"/>
              <a:ext cx="675714" cy="8035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18036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578" y="190501"/>
            <a:ext cx="4154956" cy="6438900"/>
            <a:chOff x="264644" y="190501"/>
            <a:chExt cx="4154956" cy="6438900"/>
          </a:xfrm>
        </p:grpSpPr>
        <p:pic>
          <p:nvPicPr>
            <p:cNvPr id="7" name="Picture 6" descr="Ray_ID_cards.pdf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644" y="190501"/>
              <a:ext cx="4154956" cy="6438900"/>
            </a:xfrm>
            <a:prstGeom prst="rect">
              <a:avLst/>
            </a:prstGeom>
          </p:spPr>
        </p:pic>
        <p:sp>
          <p:nvSpPr>
            <p:cNvPr id="8" name="Textfeld 25"/>
            <p:cNvSpPr txBox="1"/>
            <p:nvPr/>
          </p:nvSpPr>
          <p:spPr>
            <a:xfrm>
              <a:off x="560974" y="1194851"/>
              <a:ext cx="1410780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8% </a:t>
              </a:r>
              <a:r>
                <a:rPr lang="en-US" sz="1400" dirty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of Global</a:t>
              </a:r>
            </a:p>
          </p:txBody>
        </p:sp>
      </p:grpSp>
      <p:pic>
        <p:nvPicPr>
          <p:cNvPr id="9" name="Picture 8" descr="Ray_ID_card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102" y="191971"/>
            <a:ext cx="4074123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52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578" y="190501"/>
            <a:ext cx="4154956" cy="6438900"/>
            <a:chOff x="281578" y="190501"/>
            <a:chExt cx="4154956" cy="6438900"/>
          </a:xfrm>
        </p:grpSpPr>
        <p:grpSp>
          <p:nvGrpSpPr>
            <p:cNvPr id="7" name="Group 6"/>
            <p:cNvGrpSpPr/>
            <p:nvPr/>
          </p:nvGrpSpPr>
          <p:grpSpPr>
            <a:xfrm>
              <a:off x="281578" y="190501"/>
              <a:ext cx="4154956" cy="6438900"/>
              <a:chOff x="264644" y="190501"/>
              <a:chExt cx="4154956" cy="6438900"/>
            </a:xfrm>
          </p:grpSpPr>
          <p:pic>
            <p:nvPicPr>
              <p:cNvPr id="9" name="Picture 8" descr="Ray_ID_cards.pdf"/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4644" y="190501"/>
                <a:ext cx="4154956" cy="6438900"/>
              </a:xfrm>
              <a:prstGeom prst="rect">
                <a:avLst/>
              </a:prstGeom>
            </p:spPr>
          </p:pic>
          <p:sp>
            <p:nvSpPr>
              <p:cNvPr id="10" name="Textfeld 25"/>
              <p:cNvSpPr txBox="1"/>
              <p:nvPr/>
            </p:nvSpPr>
            <p:spPr>
              <a:xfrm>
                <a:off x="569441" y="1228719"/>
                <a:ext cx="1410780" cy="19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 smtClean="0">
                    <a:solidFill>
                      <a:srgbClr val="FFFFFF">
                        <a:lumMod val="50000"/>
                      </a:srgbClr>
                    </a:solidFill>
                    <a:latin typeface="Calibri" pitchFamily="34" charset="0"/>
                    <a:ea typeface="ＭＳ Ｐゴシック" pitchFamily="-72" charset="-128"/>
                    <a:cs typeface="Calibri" pitchFamily="34" charset="0"/>
                    <a:sym typeface="Arial" pitchFamily="-72" charset="0"/>
                  </a:rPr>
                  <a:t>8 </a:t>
                </a:r>
                <a:r>
                  <a:rPr lang="en-US" sz="1400" dirty="0">
                    <a:solidFill>
                      <a:srgbClr val="FFFFFF">
                        <a:lumMod val="50000"/>
                      </a:srgbClr>
                    </a:solidFill>
                    <a:latin typeface="Calibri" pitchFamily="34" charset="0"/>
                    <a:ea typeface="ＭＳ Ｐゴシック" pitchFamily="-72" charset="-128"/>
                    <a:cs typeface="Calibri" pitchFamily="34" charset="0"/>
                    <a:sym typeface="Arial" pitchFamily="-72" charset="0"/>
                  </a:rPr>
                  <a:t>% of Global</a:t>
                </a:r>
              </a:p>
            </p:txBody>
          </p:sp>
        </p:grpSp>
        <p:pic>
          <p:nvPicPr>
            <p:cNvPr id="8" name="Picture 7" descr="Olivia_ID_cards0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878" y="292101"/>
              <a:ext cx="3934822" cy="6237288"/>
            </a:xfrm>
            <a:prstGeom prst="rect">
              <a:avLst/>
            </a:prstGeom>
            <a:ln>
              <a:solidFill>
                <a:srgbClr val="D73F1C"/>
              </a:solidFill>
            </a:ln>
          </p:spPr>
        </p:pic>
      </p:grpSp>
      <p:pic>
        <p:nvPicPr>
          <p:cNvPr id="11" name="Picture 10" descr="Olivia_ID_cards01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705" y="203200"/>
            <a:ext cx="4112760" cy="6425293"/>
          </a:xfrm>
          <a:prstGeom prst="rect">
            <a:avLst/>
          </a:prstGeom>
        </p:spPr>
      </p:pic>
      <p:sp>
        <p:nvSpPr>
          <p:cNvPr id="12" name="Textfeld 25"/>
          <p:cNvSpPr txBox="1"/>
          <p:nvPr/>
        </p:nvSpPr>
        <p:spPr>
          <a:xfrm>
            <a:off x="561295" y="1147400"/>
            <a:ext cx="1410780" cy="1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6C737A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12% </a:t>
            </a:r>
            <a:r>
              <a:rPr lang="en-US" sz="1400" dirty="0">
                <a:solidFill>
                  <a:srgbClr val="6C737A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of Global</a:t>
            </a:r>
          </a:p>
        </p:txBody>
      </p:sp>
    </p:spTree>
    <p:extLst>
      <p:ext uri="{BB962C8B-B14F-4D97-AF65-F5344CB8AC3E}">
        <p14:creationId xmlns:p14="http://schemas.microsoft.com/office/powerpoint/2010/main" val="3993479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09133" y="-1176869"/>
            <a:ext cx="6925734" cy="9144001"/>
          </a:xfrm>
          <a:prstGeom prst="rect">
            <a:avLst/>
          </a:prstGeom>
        </p:spPr>
      </p:pic>
      <p:pic>
        <p:nvPicPr>
          <p:cNvPr id="6" name="Picture 5" descr="Olivia_ID_cards01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103" y="203200"/>
            <a:ext cx="4087872" cy="6425293"/>
          </a:xfrm>
          <a:prstGeom prst="rect">
            <a:avLst/>
          </a:prstGeom>
        </p:spPr>
      </p:pic>
      <p:pic>
        <p:nvPicPr>
          <p:cNvPr id="7" name="Picture 6" descr="Dirk_ID_cards01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155" y="308009"/>
            <a:ext cx="3926332" cy="6295992"/>
          </a:xfrm>
          <a:prstGeom prst="rect">
            <a:avLst/>
          </a:prstGeom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281578" y="190501"/>
            <a:ext cx="4154956" cy="6438900"/>
            <a:chOff x="264644" y="190501"/>
            <a:chExt cx="4154956" cy="6438900"/>
          </a:xfrm>
        </p:grpSpPr>
        <p:pic>
          <p:nvPicPr>
            <p:cNvPr id="9" name="Picture 8" descr="Ray_ID_cards.pdf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644" y="190501"/>
              <a:ext cx="4154956" cy="6438900"/>
            </a:xfrm>
            <a:prstGeom prst="rect">
              <a:avLst/>
            </a:prstGeom>
          </p:spPr>
        </p:pic>
        <p:sp>
          <p:nvSpPr>
            <p:cNvPr id="10" name="Textfeld 25"/>
            <p:cNvSpPr txBox="1"/>
            <p:nvPr/>
          </p:nvSpPr>
          <p:spPr>
            <a:xfrm>
              <a:off x="569441" y="1228719"/>
              <a:ext cx="1410780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8 </a:t>
              </a:r>
              <a:r>
                <a:rPr lang="en-US" sz="1400" dirty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% of Global</a:t>
              </a:r>
            </a:p>
          </p:txBody>
        </p:sp>
      </p:grpSp>
      <p:pic>
        <p:nvPicPr>
          <p:cNvPr id="11" name="Picture 10" descr="Dirk_ID_cards01.jpg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" y="331673"/>
            <a:ext cx="3926332" cy="6204200"/>
          </a:xfrm>
          <a:prstGeom prst="rect">
            <a:avLst/>
          </a:prstGeom>
          <a:ln>
            <a:solidFill>
              <a:srgbClr val="0F8B5F"/>
            </a:solidFill>
          </a:ln>
        </p:spPr>
      </p:pic>
      <p:sp>
        <p:nvSpPr>
          <p:cNvPr id="18" name="Textfeld 25"/>
          <p:cNvSpPr txBox="1"/>
          <p:nvPr/>
        </p:nvSpPr>
        <p:spPr>
          <a:xfrm>
            <a:off x="561303" y="1178660"/>
            <a:ext cx="1410780" cy="1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21%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of Global</a:t>
            </a:r>
          </a:p>
        </p:txBody>
      </p:sp>
    </p:spTree>
    <p:extLst>
      <p:ext uri="{BB962C8B-B14F-4D97-AF65-F5344CB8AC3E}">
        <p14:creationId xmlns:p14="http://schemas.microsoft.com/office/powerpoint/2010/main" val="1856782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578" y="190501"/>
            <a:ext cx="4154956" cy="6438900"/>
            <a:chOff x="264644" y="190501"/>
            <a:chExt cx="4154956" cy="6438900"/>
          </a:xfrm>
        </p:grpSpPr>
        <p:pic>
          <p:nvPicPr>
            <p:cNvPr id="7" name="Picture 6" descr="Ray_ID_cards.pdf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644" y="190501"/>
              <a:ext cx="4154956" cy="6438900"/>
            </a:xfrm>
            <a:prstGeom prst="rect">
              <a:avLst/>
            </a:prstGeom>
          </p:spPr>
        </p:pic>
        <p:sp>
          <p:nvSpPr>
            <p:cNvPr id="8" name="Textfeld 25"/>
            <p:cNvSpPr txBox="1"/>
            <p:nvPr/>
          </p:nvSpPr>
          <p:spPr>
            <a:xfrm>
              <a:off x="569441" y="1228719"/>
              <a:ext cx="1410780" cy="1938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8 </a:t>
              </a:r>
              <a:r>
                <a:rPr lang="en-US" sz="1400" dirty="0">
                  <a:solidFill>
                    <a:srgbClr val="FFFFFF">
                      <a:lumMod val="50000"/>
                    </a:srgbClr>
                  </a:solidFill>
                  <a:latin typeface="Calibri" pitchFamily="34" charset="0"/>
                  <a:ea typeface="ＭＳ Ｐゴシック" pitchFamily="-72" charset="-128"/>
                  <a:cs typeface="Calibri" pitchFamily="34" charset="0"/>
                  <a:sym typeface="Arial" pitchFamily="-72" charset="0"/>
                </a:rPr>
                <a:t>% of Global</a:t>
              </a:r>
            </a:p>
          </p:txBody>
        </p:sp>
      </p:grpSp>
      <p:pic>
        <p:nvPicPr>
          <p:cNvPr id="9" name="Picture 8" descr="Ray_ID_card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102" y="191971"/>
            <a:ext cx="4074123" cy="6438900"/>
          </a:xfrm>
          <a:prstGeom prst="rect">
            <a:avLst/>
          </a:prstGeom>
        </p:spPr>
      </p:pic>
      <p:pic>
        <p:nvPicPr>
          <p:cNvPr id="10" name="Picture 9" descr="Fay_ID_cards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235" y="304801"/>
            <a:ext cx="3944111" cy="6232200"/>
          </a:xfrm>
          <a:prstGeom prst="rect">
            <a:avLst/>
          </a:prstGeom>
          <a:ln>
            <a:solidFill>
              <a:srgbClr val="CD0745"/>
            </a:solidFill>
          </a:ln>
        </p:spPr>
      </p:pic>
      <p:sp>
        <p:nvSpPr>
          <p:cNvPr id="12" name="Textfeld 25"/>
          <p:cNvSpPr txBox="1"/>
          <p:nvPr/>
        </p:nvSpPr>
        <p:spPr>
          <a:xfrm>
            <a:off x="527435" y="1179312"/>
            <a:ext cx="1410780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FFFFFF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17% </a:t>
            </a: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of Global</a:t>
            </a:r>
          </a:p>
        </p:txBody>
      </p:sp>
      <p:pic>
        <p:nvPicPr>
          <p:cNvPr id="13" name="Picture 12" descr="Fay_ID_cards0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45" t="1888" r="1111" b="2044"/>
          <a:stretch/>
        </p:blipFill>
        <p:spPr>
          <a:xfrm>
            <a:off x="4800600" y="292099"/>
            <a:ext cx="3914868" cy="62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74" y="2003696"/>
            <a:ext cx="7980363" cy="268922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57527" y="524294"/>
            <a:ext cx="8433351" cy="1690688"/>
            <a:chOff x="357527" y="618519"/>
            <a:chExt cx="8433351" cy="1690688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ltGray">
            <a:xfrm>
              <a:off x="357527" y="1150310"/>
              <a:ext cx="8433351" cy="94781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89000">
                  <a:schemeClr val="tx2">
                    <a:alpha val="37000"/>
                  </a:scheme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82880" tIns="146304" rIns="182880" bIns="146304" anchor="ctr"/>
            <a:lstStyle/>
            <a:p>
              <a:pPr defTabSz="932472">
                <a:lnSpc>
                  <a:spcPct val="90000"/>
                </a:lnSpc>
                <a:spcAft>
                  <a:spcPts val="1200"/>
                </a:spcAft>
                <a:defRPr/>
              </a:pPr>
              <a:endParaRPr lang="en-US" sz="2800" spc="-100" dirty="0">
                <a:ln w="3175">
                  <a:noFill/>
                </a:ln>
                <a:gradFill>
                  <a:gsLst>
                    <a:gs pos="5833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/>
                <a:cs typeface="Calibri"/>
                <a:sym typeface="Arial" pitchFamily="-112" charset="0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506413" y="618519"/>
              <a:ext cx="8229600" cy="169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3813" indent="-23813" algn="l" defTabSz="642938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buChar char=" "/>
                <a:defRPr sz="2200" b="1">
                  <a:solidFill>
                    <a:schemeClr val="tx2"/>
                  </a:solidFill>
                  <a:latin typeface="Calibri" pitchFamily="34" charset="0"/>
                  <a:ea typeface="ＭＳ Ｐゴシック" pitchFamily="-72" charset="-128"/>
                  <a:cs typeface="ＭＳ Ｐゴシック" pitchFamily="-72" charset="-128"/>
                  <a:sym typeface="Arial Bold" pitchFamily="-112" charset="0"/>
                </a:defRPr>
              </a:lvl1pPr>
              <a:lvl2pPr marL="284163" indent="-146050" algn="l" defTabSz="642938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Font typeface="Arial" pitchFamily="34" charset="0"/>
                <a:buChar char="•"/>
                <a:defRPr sz="2000">
                  <a:solidFill>
                    <a:schemeClr val="bg2"/>
                  </a:solidFill>
                  <a:latin typeface="Calibri" pitchFamily="34" charset="0"/>
                  <a:ea typeface="ＭＳ Ｐゴシック" pitchFamily="-72" charset="-128"/>
                  <a:sym typeface="Arial" pitchFamily="34" charset="0"/>
                </a:defRPr>
              </a:lvl2pPr>
              <a:lvl3pPr marL="568325" indent="-169863" algn="l" defTabSz="642938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pitchFamily="34" charset="0"/>
                <a:buChar char="–"/>
                <a:defRPr>
                  <a:solidFill>
                    <a:schemeClr val="bg2"/>
                  </a:solidFill>
                  <a:latin typeface="Calibri" pitchFamily="34" charset="0"/>
                  <a:ea typeface="ＭＳ Ｐゴシック" pitchFamily="-72" charset="-128"/>
                  <a:sym typeface="Arial" pitchFamily="34" charset="0"/>
                </a:defRPr>
              </a:lvl3pPr>
              <a:lvl4pPr marL="862013" indent="-179388" algn="l" defTabSz="642938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pitchFamily="34" charset="0"/>
                <a:buChar char="»"/>
                <a:defRPr sz="1600">
                  <a:solidFill>
                    <a:schemeClr val="bg2"/>
                  </a:solidFill>
                  <a:latin typeface="Calibri" pitchFamily="34" charset="0"/>
                  <a:ea typeface="ＭＳ Ｐゴシック" pitchFamily="-72" charset="-128"/>
                  <a:sym typeface="Arial" pitchFamily="34" charset="0"/>
                </a:defRPr>
              </a:lvl4pPr>
              <a:lvl5pPr marL="1066800" indent="-90488" algn="l" defTabSz="642938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pitchFamily="34" charset="0"/>
                <a:buChar char="•"/>
                <a:defRPr sz="1600">
                  <a:solidFill>
                    <a:srgbClr val="757B89"/>
                  </a:solidFill>
                  <a:latin typeface="Lucida Sans" pitchFamily="34" charset="0"/>
                  <a:ea typeface="ＭＳ Ｐゴシック" pitchFamily="-72" charset="-128"/>
                  <a:sym typeface="Arial" pitchFamily="34" charset="0"/>
                </a:defRPr>
              </a:lvl5pPr>
              <a:lvl6pPr marL="1524000" indent="-90488" algn="l" defTabSz="642938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charset="0"/>
                <a:buChar char="•"/>
                <a:defRPr sz="1600">
                  <a:solidFill>
                    <a:srgbClr val="757B89"/>
                  </a:solidFill>
                  <a:latin typeface="Lucida Sans" pitchFamily="34" charset="0"/>
                  <a:sym typeface="Arial" charset="0"/>
                </a:defRPr>
              </a:lvl6pPr>
              <a:lvl7pPr marL="1981200" indent="-90488" algn="l" defTabSz="642938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charset="0"/>
                <a:buChar char="•"/>
                <a:defRPr sz="1600">
                  <a:solidFill>
                    <a:srgbClr val="757B89"/>
                  </a:solidFill>
                  <a:latin typeface="Lucida Sans" pitchFamily="34" charset="0"/>
                  <a:sym typeface="Arial" charset="0"/>
                </a:defRPr>
              </a:lvl7pPr>
              <a:lvl8pPr marL="2438400" indent="-90488" algn="l" defTabSz="642938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charset="0"/>
                <a:buChar char="•"/>
                <a:defRPr sz="1600">
                  <a:solidFill>
                    <a:srgbClr val="757B89"/>
                  </a:solidFill>
                  <a:latin typeface="Lucida Sans" pitchFamily="34" charset="0"/>
                  <a:sym typeface="Arial" charset="0"/>
                </a:defRPr>
              </a:lvl8pPr>
              <a:lvl9pPr marL="2895600" indent="-90488" algn="l" defTabSz="642938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57B89"/>
                </a:buClr>
                <a:buSzPct val="100000"/>
                <a:buFont typeface="Arial" charset="0"/>
                <a:buChar char="•"/>
                <a:defRPr sz="1600">
                  <a:solidFill>
                    <a:srgbClr val="757B89"/>
                  </a:solidFill>
                  <a:latin typeface="Lucida Sans" pitchFamily="34" charset="0"/>
                  <a:sym typeface="Arial" charset="0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Arial" pitchFamily="34" charset="0"/>
                <a:buNone/>
              </a:pPr>
              <a:endParaRPr lang="en-US" sz="2800" b="0" dirty="0" smtClean="0">
                <a:latin typeface="Arial" pitchFamily="34" charset="0"/>
                <a:ea typeface="ヒラギノ角ゴ Pro W3" pitchFamily="-112" charset="-128"/>
              </a:endParaRPr>
            </a:p>
            <a:p>
              <a:pPr marL="0" indent="0" algn="ctr">
                <a:spcAft>
                  <a:spcPts val="1200"/>
                </a:spcAft>
                <a:buFont typeface="Arial" pitchFamily="34" charset="0"/>
                <a:buNone/>
              </a:pPr>
              <a:r>
                <a:rPr lang="en-US" sz="2800" b="0" dirty="0" smtClean="0">
                  <a:solidFill>
                    <a:srgbClr val="FFFFFF"/>
                  </a:solidFill>
                  <a:latin typeface="Calibri"/>
                  <a:ea typeface="ヒラギノ角ゴ Pro W3" pitchFamily="-112" charset="-128"/>
                  <a:cs typeface="Calibri"/>
                </a:rPr>
                <a:t>Work Environments are Changing</a:t>
              </a:r>
            </a:p>
          </p:txBody>
        </p:sp>
      </p:grpSp>
      <p:sp>
        <p:nvSpPr>
          <p:cNvPr id="11" name="Rounded Rectangle 10"/>
          <p:cNvSpPr>
            <a:spLocks noChangeArrowheads="1"/>
          </p:cNvSpPr>
          <p:nvPr/>
        </p:nvSpPr>
        <p:spPr bwMode="ltGray">
          <a:xfrm>
            <a:off x="357527" y="4692921"/>
            <a:ext cx="8433351" cy="94781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9000">
                <a:schemeClr val="tx2">
                  <a:alpha val="3700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 anchor="ctr"/>
          <a:lstStyle/>
          <a:p>
            <a:pPr defTabSz="932472">
              <a:lnSpc>
                <a:spcPct val="90000"/>
              </a:lnSpc>
              <a:spcAft>
                <a:spcPts val="1200"/>
              </a:spcAft>
            </a:pPr>
            <a:endParaRPr lang="en-US" sz="2800" spc="-100" dirty="0">
              <a:ln w="3175">
                <a:noFill/>
              </a:ln>
              <a:gradFill>
                <a:gsLst>
                  <a:gs pos="5833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/>
              <a:cs typeface="Calibri"/>
              <a:sym typeface="Arial" pitchFamily="-112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6413" y="4161130"/>
            <a:ext cx="82296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813" indent="-23813" algn="l" defTabSz="642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 "/>
              <a:defRPr sz="2200" b="1">
                <a:solidFill>
                  <a:schemeClr val="tx2"/>
                </a:solidFill>
                <a:latin typeface="Calibri" pitchFamily="34" charset="0"/>
                <a:ea typeface="ＭＳ Ｐゴシック" pitchFamily="-72" charset="-128"/>
                <a:cs typeface="ＭＳ Ｐゴシック" pitchFamily="-72" charset="-128"/>
                <a:sym typeface="Arial Bold" pitchFamily="-112" charset="0"/>
              </a:defRPr>
            </a:lvl1pPr>
            <a:lvl2pPr marL="284163" indent="-146050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2pPr>
            <a:lvl3pPr marL="568325" indent="-169863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–"/>
              <a:defRPr>
                <a:solidFill>
                  <a:schemeClr val="bg2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3pPr>
            <a:lvl4pPr marL="862013" indent="-1793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Calibri" pitchFamily="34" charset="0"/>
                <a:ea typeface="ＭＳ Ｐゴシック" pitchFamily="-72" charset="-128"/>
                <a:sym typeface="Arial" pitchFamily="34" charset="0"/>
              </a:defRPr>
            </a:lvl4pPr>
            <a:lvl5pPr marL="1066800" indent="-904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ea typeface="ＭＳ Ｐゴシック" pitchFamily="-72" charset="-128"/>
                <a:sym typeface="Arial" pitchFamily="34" charset="0"/>
              </a:defRPr>
            </a:lvl5pPr>
            <a:lvl6pPr marL="15240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6pPr>
            <a:lvl7pPr marL="19812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7pPr>
            <a:lvl8pPr marL="24384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8pPr>
            <a:lvl9pPr marL="28956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9pPr>
          </a:lstStyle>
          <a:p>
            <a:pPr marL="0" indent="0" algn="ctr">
              <a:spcAft>
                <a:spcPts val="1200"/>
              </a:spcAft>
              <a:buFont typeface="Arial" pitchFamily="34" charset="0"/>
              <a:buNone/>
            </a:pPr>
            <a:endParaRPr lang="en-US" sz="2800" b="0" dirty="0" smtClean="0">
              <a:latin typeface="Arial" pitchFamily="34" charset="0"/>
              <a:ea typeface="ヒラギノ角ゴ Pro W3" pitchFamily="-112" charset="-128"/>
            </a:endParaRPr>
          </a:p>
          <a:p>
            <a:pPr marL="0" indent="0" algn="ctr">
              <a:spcAft>
                <a:spcPts val="1200"/>
              </a:spcAft>
              <a:buFont typeface="Arial" pitchFamily="34" charset="0"/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Calibri"/>
                <a:ea typeface="ヒラギノ角ゴ Pro W3" pitchFamily="-112" charset="-128"/>
                <a:cs typeface="Calibri"/>
              </a:rPr>
              <a:t>Communicate + Collaborate is the New Normal </a:t>
            </a:r>
          </a:p>
        </p:txBody>
      </p:sp>
    </p:spTree>
    <p:extLst>
      <p:ext uri="{BB962C8B-B14F-4D97-AF65-F5344CB8AC3E}">
        <p14:creationId xmlns:p14="http://schemas.microsoft.com/office/powerpoint/2010/main" val="329854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 descr="dark_blue_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 rot="16200000">
            <a:off x="1143000" y="-1143002"/>
            <a:ext cx="6858001" cy="9144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ltGray">
          <a:xfrm>
            <a:off x="281578" y="191971"/>
            <a:ext cx="4154956" cy="643743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pic>
        <p:nvPicPr>
          <p:cNvPr id="7" name="Picture 6" descr="Ray_ID_cards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102" y="191971"/>
            <a:ext cx="4074123" cy="6438900"/>
          </a:xfrm>
          <a:prstGeom prst="rect">
            <a:avLst/>
          </a:prstGeom>
        </p:spPr>
      </p:pic>
      <p:pic>
        <p:nvPicPr>
          <p:cNvPr id="8" name="Picture 7" descr="Carl_ID_cards01 copy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94" y="304800"/>
            <a:ext cx="3791306" cy="6235700"/>
          </a:xfrm>
          <a:prstGeom prst="rect">
            <a:avLst/>
          </a:prstGeom>
          <a:ln>
            <a:solidFill>
              <a:srgbClr val="112D5C"/>
            </a:solidFill>
          </a:ln>
        </p:spPr>
      </p:pic>
      <p:sp>
        <p:nvSpPr>
          <p:cNvPr id="9" name="Textfeld 25"/>
          <p:cNvSpPr txBox="1"/>
          <p:nvPr/>
        </p:nvSpPr>
        <p:spPr>
          <a:xfrm>
            <a:off x="649221" y="1195269"/>
            <a:ext cx="1410780" cy="1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FFFFFF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18% </a:t>
            </a: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ea typeface="ＭＳ Ｐゴシック" pitchFamily="-72" charset="-128"/>
                <a:cs typeface="Calibri" pitchFamily="34" charset="0"/>
                <a:sym typeface="Arial" pitchFamily="-72" charset="0"/>
              </a:rPr>
              <a:t>of Global</a:t>
            </a:r>
          </a:p>
        </p:txBody>
      </p:sp>
      <p:pic>
        <p:nvPicPr>
          <p:cNvPr id="10" name="Picture 9" descr="Carl_ID_cards01 copy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0" y="304799"/>
            <a:ext cx="3949700" cy="63246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227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oyager_legend_uc_man_office_thinking_cmy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76" y="304800"/>
            <a:ext cx="8545077" cy="636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499" y="589517"/>
            <a:ext cx="8699501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Change Management</a:t>
            </a:r>
          </a:p>
        </p:txBody>
      </p:sp>
      <p:sp>
        <p:nvSpPr>
          <p:cNvPr id="7" name="Rectangle 6"/>
          <p:cNvSpPr/>
          <p:nvPr/>
        </p:nvSpPr>
        <p:spPr bwMode="ltGray">
          <a:xfrm flipH="1">
            <a:off x="4368800" y="3215722"/>
            <a:ext cx="4462464" cy="7964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96000">
                <a:schemeClr val="accent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endParaRPr lang="en-US" sz="2200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ltGray">
          <a:xfrm flipH="1">
            <a:off x="4394200" y="2237822"/>
            <a:ext cx="4462464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endParaRPr lang="en-US" sz="22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2420585"/>
            <a:ext cx="378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	Communications  </a:t>
            </a:r>
          </a:p>
        </p:txBody>
      </p:sp>
      <p:sp>
        <p:nvSpPr>
          <p:cNvPr id="8" name="Rectangle 7"/>
          <p:cNvSpPr/>
          <p:nvPr/>
        </p:nvSpPr>
        <p:spPr bwMode="ltGray">
          <a:xfrm flipH="1">
            <a:off x="4830762" y="4191064"/>
            <a:ext cx="4000501" cy="7964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endParaRPr lang="en-US" sz="2200" dirty="0">
              <a:latin typeface="Calibri" pitchFamily="34" charset="0"/>
            </a:endParaRPr>
          </a:p>
        </p:txBody>
      </p:sp>
      <p:pic>
        <p:nvPicPr>
          <p:cNvPr id="11" name="Picture 10" descr="PLT_C_Segue_8dc6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99100" y="3398485"/>
            <a:ext cx="300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 smtClean="0">
                <a:latin typeface="Calibri" pitchFamily="34" charset="0"/>
              </a:rPr>
              <a:t>Training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4700" y="4373827"/>
            <a:ext cx="2651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 smtClean="0">
                <a:latin typeface="Calibri" pitchFamily="34" charset="0"/>
              </a:rPr>
              <a:t>Support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82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" grpId="0"/>
      <p:bldP spid="8" grpId="0" animBg="1"/>
      <p:bldP spid="5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351911" y="2800309"/>
            <a:ext cx="8436489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defTabSz="642938" eaLnBrk="0" hangingPunct="0">
              <a:lnSpc>
                <a:spcPct val="80000"/>
              </a:lnSpc>
              <a:spcBef>
                <a:spcPts val="1800"/>
              </a:spcBef>
            </a:pPr>
            <a:r>
              <a:rPr lang="en-US" sz="3600" dirty="0">
                <a:latin typeface="Calibri" pitchFamily="34" charset="0"/>
                <a:ea typeface="ＭＳ Ｐゴシック" pitchFamily="-72" charset="-128"/>
                <a:cs typeface="ＭＳ Ｐゴシック" pitchFamily="-72" charset="-128"/>
              </a:rPr>
              <a:t>	Wrap-up and Key Learnings</a:t>
            </a:r>
          </a:p>
        </p:txBody>
      </p:sp>
    </p:spTree>
    <p:extLst>
      <p:ext uri="{BB962C8B-B14F-4D97-AF65-F5344CB8AC3E}">
        <p14:creationId xmlns:p14="http://schemas.microsoft.com/office/powerpoint/2010/main" val="3221964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700" y="241299"/>
            <a:ext cx="4762500" cy="6462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351912" y="815975"/>
            <a:ext cx="4466152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8" descr="PLT_C_Segue_8dc6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111" y="970801"/>
            <a:ext cx="3677384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Consider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Flexible 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125" y="1952571"/>
            <a:ext cx="3837911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latin typeface="Calibri"/>
                <a:cs typeface="Calibri"/>
              </a:rPr>
              <a:t>Encourages…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ea typeface="+mn-ea"/>
                <a:cs typeface="Calibri"/>
              </a:rPr>
              <a:t>Communication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Collaboration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ea typeface="+mn-ea"/>
                <a:cs typeface="Calibri"/>
              </a:rPr>
              <a:t>Focus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Creativity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Sharing/Support</a:t>
            </a:r>
            <a:endParaRPr lang="en-US" dirty="0"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728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t-gu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96" t="-408" r="5905" b="408"/>
          <a:stretch/>
        </p:blipFill>
        <p:spPr>
          <a:xfrm>
            <a:off x="4119563" y="318626"/>
            <a:ext cx="4833937" cy="622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351912" y="815975"/>
            <a:ext cx="4466152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9" descr="PLT_C_Segue_8dc6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111" y="970801"/>
            <a:ext cx="3206452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Assess Your Network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125" y="1952571"/>
            <a:ext cx="3333375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ea typeface="+mn-ea"/>
                <a:cs typeface="Calibri"/>
              </a:rPr>
              <a:t>Includes LAN, WAN </a:t>
            </a:r>
            <a:br>
              <a:rPr lang="en-US" dirty="0" smtClean="0">
                <a:latin typeface="Calibri"/>
                <a:ea typeface="+mn-ea"/>
                <a:cs typeface="Calibri"/>
              </a:rPr>
            </a:br>
            <a:r>
              <a:rPr lang="en-US" dirty="0" smtClean="0">
                <a:latin typeface="Calibri"/>
                <a:ea typeface="+mn-ea"/>
                <a:cs typeface="Calibri"/>
              </a:rPr>
              <a:t>and WiFi</a:t>
            </a:r>
            <a:endParaRPr lang="en-US" dirty="0">
              <a:latin typeface="Calibri"/>
              <a:ea typeface="+mn-ea"/>
              <a:cs typeface="Calibri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ea typeface="+mn-ea"/>
                <a:cs typeface="Calibri"/>
              </a:rPr>
              <a:t>You’ll need adequate</a:t>
            </a:r>
            <a:br>
              <a:rPr lang="en-US" dirty="0" smtClean="0">
                <a:latin typeface="Calibri"/>
                <a:ea typeface="+mn-ea"/>
                <a:cs typeface="Calibri"/>
              </a:rPr>
            </a:br>
            <a:r>
              <a:rPr lang="en-US" dirty="0" smtClean="0">
                <a:latin typeface="Calibri"/>
                <a:ea typeface="+mn-ea"/>
                <a:cs typeface="Calibri"/>
              </a:rPr>
              <a:t>capacity and </a:t>
            </a:r>
            <a:r>
              <a:rPr lang="en-US" dirty="0" err="1" smtClean="0">
                <a:latin typeface="Calibri"/>
                <a:ea typeface="+mn-ea"/>
                <a:cs typeface="Calibri"/>
              </a:rPr>
              <a:t>QoS</a:t>
            </a:r>
            <a:endParaRPr lang="en-US" dirty="0">
              <a:latin typeface="Calibri"/>
              <a:ea typeface="+mn-ea"/>
              <a:cs typeface="Calibri"/>
            </a:endParaRP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Calibri"/>
                <a:ea typeface="+mn-ea"/>
                <a:cs typeface="Calibri"/>
              </a:rPr>
              <a:t>Check for WiFi density</a:t>
            </a:r>
            <a:br>
              <a:rPr lang="en-US" dirty="0" smtClean="0">
                <a:latin typeface="Calibri"/>
                <a:ea typeface="+mn-ea"/>
                <a:cs typeface="Calibri"/>
              </a:rPr>
            </a:br>
            <a:r>
              <a:rPr lang="en-US" dirty="0" smtClean="0">
                <a:latin typeface="Calibri"/>
                <a:ea typeface="+mn-ea"/>
                <a:cs typeface="Calibri"/>
              </a:rPr>
              <a:t>issues if moving to</a:t>
            </a:r>
            <a:br>
              <a:rPr lang="en-US" dirty="0" smtClean="0">
                <a:latin typeface="Calibri"/>
                <a:ea typeface="+mn-ea"/>
                <a:cs typeface="Calibri"/>
              </a:rPr>
            </a:br>
            <a:r>
              <a:rPr lang="en-US" dirty="0" smtClean="0">
                <a:latin typeface="Calibri"/>
                <a:ea typeface="+mn-ea"/>
                <a:cs typeface="Calibri"/>
              </a:rPr>
              <a:t>smaller area with</a:t>
            </a:r>
            <a:br>
              <a:rPr lang="en-US" dirty="0" smtClean="0">
                <a:latin typeface="Calibri"/>
                <a:ea typeface="+mn-ea"/>
                <a:cs typeface="Calibri"/>
              </a:rPr>
            </a:br>
            <a:r>
              <a:rPr lang="en-US" dirty="0" smtClean="0">
                <a:latin typeface="Calibri"/>
                <a:ea typeface="+mn-ea"/>
                <a:cs typeface="Calibri"/>
              </a:rPr>
              <a:t>many mobile users</a:t>
            </a:r>
            <a:endParaRPr lang="en-US" dirty="0"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152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644" y="339696"/>
            <a:ext cx="3724348" cy="6247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ltGray">
          <a:xfrm>
            <a:off x="351912" y="815975"/>
            <a:ext cx="4466152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8" descr="PLT_C_Segue_8dc6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6" descr="PLT_logo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111" y="970801"/>
            <a:ext cx="294708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Tailor Your Training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125" y="1952571"/>
            <a:ext cx="3904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Boomers want classroom style and 1:1 coaching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GenX want online learning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at their own pace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Millennials simply “figure 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it </a:t>
            </a:r>
            <a:r>
              <a:rPr lang="en-US" dirty="0">
                <a:latin typeface="Calibri"/>
                <a:cs typeface="Calibri"/>
              </a:rPr>
              <a:t>out”</a:t>
            </a:r>
          </a:p>
        </p:txBody>
      </p:sp>
    </p:spTree>
    <p:extLst>
      <p:ext uri="{BB962C8B-B14F-4D97-AF65-F5344CB8AC3E}">
        <p14:creationId xmlns:p14="http://schemas.microsoft.com/office/powerpoint/2010/main" val="3175016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52898" y="241300"/>
            <a:ext cx="4838702" cy="64135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  <a:headEnd/>
            <a:tailEnd/>
          </a:ln>
          <a:effectLst/>
          <a:scene3d>
            <a:camera prst="orthographicFront"/>
            <a:lightRig rig="glow" dir="t">
              <a:rot lat="0" lon="0" rev="16200000"/>
            </a:lightRig>
          </a:scene3d>
          <a:sp3d/>
        </p:spPr>
      </p:pic>
      <p:sp>
        <p:nvSpPr>
          <p:cNvPr id="19" name="Rectangle 18"/>
          <p:cNvSpPr/>
          <p:nvPr/>
        </p:nvSpPr>
        <p:spPr bwMode="ltGray">
          <a:xfrm>
            <a:off x="339211" y="815975"/>
            <a:ext cx="6683889" cy="79641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2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ltGray">
          <a:xfrm rot="16200000" flipV="1">
            <a:off x="3232145" y="1035043"/>
            <a:ext cx="6616701" cy="480061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20000"/>
                </a:schemeClr>
              </a:gs>
              <a:gs pos="41000">
                <a:schemeClr val="bg1">
                  <a:alpha val="0"/>
                </a:schemeClr>
              </a:gs>
              <a:gs pos="81000">
                <a:srgbClr val="1B1D0F">
                  <a:alpha val="0"/>
                </a:srgbClr>
              </a:gs>
            </a:gsLst>
            <a:lin ang="1620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rtlCol="0" anchor="ctr">
            <a:noAutofit/>
          </a:bodyPr>
          <a:lstStyle/>
          <a:p>
            <a:pPr marL="0" marR="0" indent="0" algn="ctr" defTabSz="914400" latinLnBrk="0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564" y="4802009"/>
            <a:ext cx="1122189" cy="1531084"/>
          </a:xfrm>
          <a:prstGeom prst="rect">
            <a:avLst/>
          </a:prstGeom>
          <a:ln w="6350" cmpd="sng">
            <a:solidFill>
              <a:srgbClr val="FFFFFF"/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72" y="1860108"/>
            <a:ext cx="1129121" cy="1536987"/>
          </a:xfrm>
          <a:prstGeom prst="rect">
            <a:avLst/>
          </a:prstGeom>
          <a:ln w="6350" cmpd="sng">
            <a:solidFill>
              <a:srgbClr val="FFFFFF"/>
            </a:solidFill>
            <a:prstDash val="solid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021" y="4804154"/>
            <a:ext cx="1121222" cy="1528939"/>
          </a:xfrm>
          <a:prstGeom prst="rect">
            <a:avLst/>
          </a:prstGeom>
          <a:ln w="6350" cmpd="sng">
            <a:solidFill>
              <a:srgbClr val="FFFFFF"/>
            </a:solidFill>
            <a:prstDash val="solid"/>
          </a:ln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425" y="1860108"/>
            <a:ext cx="1134467" cy="1552038"/>
          </a:xfrm>
          <a:prstGeom prst="rect">
            <a:avLst/>
          </a:prstGeom>
          <a:ln w="6350" cmpd="sng">
            <a:solidFill>
              <a:srgbClr val="FFFFFF"/>
            </a:solidFill>
            <a:prstDash val="solid"/>
          </a:ln>
        </p:spPr>
      </p:pic>
      <p:pic>
        <p:nvPicPr>
          <p:cNvPr id="17" name="Content Placeholder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5"/>
          <a:stretch/>
        </p:blipFill>
        <p:spPr>
          <a:xfrm>
            <a:off x="5935961" y="3324806"/>
            <a:ext cx="1126528" cy="1539143"/>
          </a:xfrm>
          <a:prstGeom prst="rect">
            <a:avLst/>
          </a:prstGeom>
          <a:ln w="6350" cmpd="sng">
            <a:solidFill>
              <a:srgbClr val="FFFFFF"/>
            </a:solidFill>
            <a:prstDash val="solid"/>
          </a:ln>
        </p:spPr>
      </p:pic>
      <p:pic>
        <p:nvPicPr>
          <p:cNvPr id="9" name="Picture 8" descr="PLT_C_Segue_8dc6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6" descr="PLT_logo_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111" y="970801"/>
            <a:ext cx="6418293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Pair the RIGHT Audio Device with Use Case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124" y="1952571"/>
            <a:ext cx="4298575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Ensures o</a:t>
            </a:r>
            <a:r>
              <a:rPr lang="en-US" dirty="0" smtClean="0">
                <a:latin typeface="Calibri"/>
                <a:cs typeface="Calibri"/>
              </a:rPr>
              <a:t>ptimal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focus and </a:t>
            </a:r>
            <a:r>
              <a:rPr lang="en-US" dirty="0">
                <a:latin typeface="Calibri"/>
                <a:cs typeface="Calibri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est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collaboration </a:t>
            </a:r>
            <a:r>
              <a:rPr lang="en-US" dirty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xperience</a:t>
            </a:r>
            <a:r>
              <a:rPr lang="en-US" dirty="0">
                <a:latin typeface="Calibri"/>
                <a:cs typeface="Calibri"/>
              </a:rPr>
              <a:t/>
            </a:r>
            <a:br>
              <a:rPr lang="en-US" dirty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970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1328" y="2608906"/>
            <a:ext cx="6930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4000" dirty="0" smtClean="0">
                <a:latin typeface="Calibri" pitchFamily="34" charset="0"/>
                <a:ea typeface="+mn-ea"/>
              </a:rPr>
              <a:t>The Most Effective Workplaces</a:t>
            </a:r>
            <a:br>
              <a:rPr lang="en-US" sz="4000" dirty="0" smtClean="0">
                <a:latin typeface="Calibri" pitchFamily="34" charset="0"/>
                <a:ea typeface="+mn-ea"/>
              </a:rPr>
            </a:br>
            <a:r>
              <a:rPr lang="en-US" sz="4000" dirty="0" smtClean="0">
                <a:latin typeface="Calibri" pitchFamily="34" charset="0"/>
                <a:ea typeface="+mn-ea"/>
              </a:rPr>
              <a:t>Balance Focus </a:t>
            </a:r>
            <a:r>
              <a:rPr lang="en-US" sz="4000" i="1" dirty="0" smtClean="0">
                <a:latin typeface="Calibri" pitchFamily="34" charset="0"/>
                <a:ea typeface="+mn-ea"/>
              </a:rPr>
              <a:t>and</a:t>
            </a:r>
            <a:r>
              <a:rPr lang="en-US" sz="4000" dirty="0" smtClean="0">
                <a:latin typeface="Calibri" pitchFamily="34" charset="0"/>
                <a:ea typeface="+mn-ea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6562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00" y="3631954"/>
            <a:ext cx="3289905" cy="2949625"/>
          </a:xfrm>
          <a:prstGeom prst="roundRect">
            <a:avLst>
              <a:gd name="adj" fmla="val 0"/>
            </a:avLst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100" y="3631229"/>
            <a:ext cx="2503052" cy="29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9401" y="3631954"/>
            <a:ext cx="2749500" cy="290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LT_full-cornered-rectang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66813" y="441920"/>
            <a:ext cx="6743700" cy="762000"/>
          </a:xfrm>
        </p:spPr>
        <p:txBody>
          <a:bodyPr/>
          <a:lstStyle/>
          <a:p>
            <a:pPr algn="ctr"/>
            <a:r>
              <a:rPr lang="en-US" dirty="0">
                <a:ea typeface="ＭＳ Ｐゴシック" pitchFamily="34" charset="-128"/>
              </a:rPr>
              <a:t>A Collaborative Workplace…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990600" y="1155699"/>
            <a:ext cx="7035800" cy="246282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813" indent="-23813" algn="l" defTabSz="642938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 "/>
              <a:defRPr sz="2200" b="1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  <a:sym typeface="Arial Bold" charset="0"/>
              </a:defRPr>
            </a:lvl1pPr>
            <a:lvl2pPr marL="284163" indent="-146050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bg2"/>
                </a:solidFill>
                <a:latin typeface="Calibri" pitchFamily="34" charset="0"/>
                <a:sym typeface="Arial" pitchFamily="34" charset="0"/>
              </a:defRPr>
            </a:lvl2pPr>
            <a:lvl3pPr marL="568325" indent="-169863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–"/>
              <a:defRPr>
                <a:solidFill>
                  <a:schemeClr val="bg2"/>
                </a:solidFill>
                <a:latin typeface="Calibri" pitchFamily="34" charset="0"/>
                <a:sym typeface="Arial" pitchFamily="34" charset="0"/>
              </a:defRPr>
            </a:lvl3pPr>
            <a:lvl4pPr marL="862013" indent="-1793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»"/>
              <a:defRPr sz="1600">
                <a:solidFill>
                  <a:schemeClr val="bg2"/>
                </a:solidFill>
                <a:latin typeface="Calibri" pitchFamily="34" charset="0"/>
                <a:sym typeface="Arial" pitchFamily="34" charset="0"/>
              </a:defRPr>
            </a:lvl4pPr>
            <a:lvl5pPr marL="1066800" indent="-90488" algn="l" defTabSz="6429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pitchFamily="34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pitchFamily="34" charset="0"/>
              </a:defRPr>
            </a:lvl5pPr>
            <a:lvl6pPr marL="15240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6pPr>
            <a:lvl7pPr marL="19812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7pPr>
            <a:lvl8pPr marL="24384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8pPr>
            <a:lvl9pPr marL="2895600" indent="-90488" algn="l" defTabSz="642938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57B89"/>
              </a:buClr>
              <a:buSzPct val="100000"/>
              <a:buFont typeface="Arial" charset="0"/>
              <a:buChar char="•"/>
              <a:defRPr sz="1600">
                <a:solidFill>
                  <a:srgbClr val="757B89"/>
                </a:solidFill>
                <a:latin typeface="Lucida Sans" pitchFamily="34" charset="0"/>
                <a:sym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0" dirty="0" smtClean="0">
                <a:solidFill>
                  <a:srgbClr val="FFFFFF"/>
                </a:solidFill>
                <a:ea typeface="ＭＳ Ｐゴシック" pitchFamily="34" charset="-128"/>
              </a:rPr>
              <a:t>Eliminates silos; encourages transparency and </a:t>
            </a:r>
            <a:br>
              <a:rPr lang="en-US" sz="2800" b="0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2800" b="0" dirty="0" smtClean="0">
                <a:solidFill>
                  <a:srgbClr val="FFFFFF"/>
                </a:solidFill>
                <a:ea typeface="ＭＳ Ｐゴシック" pitchFamily="34" charset="-128"/>
              </a:rPr>
              <a:t>information sharing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b="0" dirty="0" smtClean="0">
                <a:solidFill>
                  <a:srgbClr val="FFFFFF"/>
                </a:solidFill>
                <a:ea typeface="ＭＳ Ｐゴシック" pitchFamily="34" charset="-128"/>
              </a:rPr>
              <a:t>Provides spaces, tools, and technologies that enable clear communication, personal focus, and team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999013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pic>
        <p:nvPicPr>
          <p:cNvPr id="5" name="Picture 4" descr="voyager_legend_uc_man_office_talking_rgb_screen_0912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Picture 5" descr="PLTSSClockup_eps_5w_white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66"/>
          <a:stretch/>
        </p:blipFill>
        <p:spPr>
          <a:xfrm>
            <a:off x="1750306" y="3323328"/>
            <a:ext cx="5746922" cy="8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773" y="6063381"/>
            <a:ext cx="3661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Courtesy: Gensler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2013 U.S. Workplace Survey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09" y="4733305"/>
            <a:ext cx="669232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Employers who provide a spectrum of choices for when and where to work are seen as more innovative and have higher-performing employees.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229" y="587925"/>
            <a:ext cx="8108146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Choice Drives Performance and Innovation</a:t>
            </a:r>
          </a:p>
        </p:txBody>
      </p:sp>
      <p:pic>
        <p:nvPicPr>
          <p:cNvPr id="16" name="Picture 15" descr="graph2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8" b="4845"/>
          <a:stretch/>
        </p:blipFill>
        <p:spPr>
          <a:xfrm>
            <a:off x="1844767" y="1257061"/>
            <a:ext cx="5452136" cy="334407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15503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2CFADC6-2DED-4A9D-8FE2-57698C718F20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773" y="6063381"/>
            <a:ext cx="3661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Courtesy: Gensler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2013 U.S. Workplace Survey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09" y="4733305"/>
            <a:ext cx="669232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W</a:t>
            </a:r>
            <a:r>
              <a:rPr lang="en-US" dirty="0" smtClean="0">
                <a:latin typeface="Calibri"/>
                <a:cs typeface="Calibri"/>
              </a:rPr>
              <a:t>orkplaces </a:t>
            </a:r>
            <a:r>
              <a:rPr lang="en-US" dirty="0">
                <a:latin typeface="Calibri"/>
                <a:cs typeface="Calibri"/>
              </a:rPr>
              <a:t>designed to enable collaboration without sacrificing employees’ ability to focus are more successful. </a:t>
            </a:r>
            <a:endParaRPr lang="en-US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117" y="587925"/>
            <a:ext cx="8003262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Effective Workplaces Balance Focus and Collaboration</a:t>
            </a:r>
          </a:p>
        </p:txBody>
      </p:sp>
      <p:pic>
        <p:nvPicPr>
          <p:cNvPr id="16" name="Picture 15" descr="graph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0" t="3305" r="1757" b="5658"/>
          <a:stretch/>
        </p:blipFill>
        <p:spPr>
          <a:xfrm>
            <a:off x="1549784" y="1257299"/>
            <a:ext cx="6048467" cy="334645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25013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29841" y="1230489"/>
            <a:ext cx="2428875" cy="4186237"/>
            <a:chOff x="872623" y="1458913"/>
            <a:chExt cx="2429377" cy="4185531"/>
          </a:xfrm>
        </p:grpSpPr>
        <p:sp>
          <p:nvSpPr>
            <p:cNvPr id="6" name="Freeform 5"/>
            <p:cNvSpPr/>
            <p:nvPr/>
          </p:nvSpPr>
          <p:spPr bwMode="auto">
            <a:xfrm>
              <a:off x="872623" y="1458913"/>
              <a:ext cx="2429377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Collaborative </a:t>
              </a:r>
              <a:r>
                <a:rPr lang="en-GB" kern="0" dirty="0">
                  <a:latin typeface="Calibri"/>
                  <a:cs typeface="Calibri"/>
                  <a:sym typeface="Arial" pitchFamily="-72" charset="0"/>
                </a:rPr>
                <a:t/>
              </a:r>
              <a:br>
                <a:rPr lang="en-GB" kern="0" dirty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>
                  <a:latin typeface="Calibri"/>
                  <a:cs typeface="Calibri"/>
                  <a:sym typeface="Arial" pitchFamily="-72" charset="0"/>
                </a:rPr>
                <a:t>Workspaces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059" y="1725981"/>
              <a:ext cx="1746504" cy="1746504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</p:spPr>
        </p:pic>
      </p:grp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948760" y="1230489"/>
            <a:ext cx="2565400" cy="4186237"/>
            <a:chOff x="6121833" y="1398399"/>
            <a:chExt cx="2566410" cy="4185531"/>
          </a:xfrm>
        </p:grpSpPr>
        <p:sp>
          <p:nvSpPr>
            <p:cNvPr id="9" name="Freeform 8"/>
            <p:cNvSpPr/>
            <p:nvPr/>
          </p:nvSpPr>
          <p:spPr bwMode="auto">
            <a:xfrm>
              <a:off x="6121833" y="1398399"/>
              <a:ext cx="2566410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80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Personas</a:t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/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Change Management</a:t>
              </a:r>
              <a:endParaRPr lang="en-GB" kern="0" dirty="0">
                <a:latin typeface="Calibri"/>
                <a:cs typeface="Calibri"/>
                <a:sym typeface="Arial" pitchFamily="-7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1785" y="1634767"/>
              <a:ext cx="1746504" cy="1746504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</p:spPr>
        </p:pic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290888" y="1230489"/>
            <a:ext cx="2425700" cy="4186237"/>
            <a:chOff x="5992520" y="1449388"/>
            <a:chExt cx="2425994" cy="4185531"/>
          </a:xfrm>
        </p:grpSpPr>
        <p:sp>
          <p:nvSpPr>
            <p:cNvPr id="12" name="Freeform 11"/>
            <p:cNvSpPr/>
            <p:nvPr/>
          </p:nvSpPr>
          <p:spPr bwMode="auto">
            <a:xfrm>
              <a:off x="5992520" y="1449388"/>
              <a:ext cx="2425994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Systems, Tools, </a:t>
              </a:r>
              <a:br>
                <a:rPr lang="en-GB" kern="0" dirty="0" smtClean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Processes</a:t>
              </a:r>
              <a:endParaRPr lang="en-GB" kern="0" dirty="0">
                <a:latin typeface="Calibri"/>
                <a:cs typeface="Calibri"/>
                <a:sym typeface="Arial" pitchFamily="-72" charset="0"/>
              </a:endParaRPr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6389207" y="1729033"/>
              <a:ext cx="1746504" cy="1740401"/>
              <a:chOff x="6389207" y="1665386"/>
              <a:chExt cx="1746504" cy="1740401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6389207" y="1665386"/>
                <a:ext cx="1746504" cy="1740401"/>
              </a:xfrm>
              <a:prstGeom prst="ellipse">
                <a:avLst/>
              </a:prstGeom>
              <a:blipFill dpi="0" rotWithShape="1">
                <a:blip r:embed="rId3" cstate="print">
                  <a:lum bright="10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08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Oval 8"/>
              <p:cNvSpPr>
                <a:spLocks noChangeArrowheads="1"/>
              </p:cNvSpPr>
              <p:nvPr/>
            </p:nvSpPr>
            <p:spPr bwMode="auto">
              <a:xfrm>
                <a:off x="6409755" y="1746820"/>
                <a:ext cx="1664234" cy="1621793"/>
              </a:xfrm>
              <a:prstGeom prst="ellipse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 w="508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603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3373040" y="1230489"/>
            <a:ext cx="2428875" cy="4186237"/>
            <a:chOff x="872623" y="1458913"/>
            <a:chExt cx="2429377" cy="4185531"/>
          </a:xfrm>
        </p:grpSpPr>
        <p:sp>
          <p:nvSpPr>
            <p:cNvPr id="12" name="Freeform 11"/>
            <p:cNvSpPr/>
            <p:nvPr/>
          </p:nvSpPr>
          <p:spPr bwMode="auto">
            <a:xfrm>
              <a:off x="872623" y="1458913"/>
              <a:ext cx="2429377" cy="4185531"/>
            </a:xfrm>
            <a:custGeom>
              <a:avLst/>
              <a:gdLst>
                <a:gd name="connsiteX0" fmla="*/ 0 w 2636425"/>
                <a:gd name="connsiteY0" fmla="*/ 263643 h 5085373"/>
                <a:gd name="connsiteX1" fmla="*/ 77220 w 2636425"/>
                <a:gd name="connsiteY1" fmla="*/ 77219 h 5085373"/>
                <a:gd name="connsiteX2" fmla="*/ 263644 w 2636425"/>
                <a:gd name="connsiteY2" fmla="*/ 0 h 5085373"/>
                <a:gd name="connsiteX3" fmla="*/ 2372782 w 2636425"/>
                <a:gd name="connsiteY3" fmla="*/ 0 h 5085373"/>
                <a:gd name="connsiteX4" fmla="*/ 2559206 w 2636425"/>
                <a:gd name="connsiteY4" fmla="*/ 77220 h 5085373"/>
                <a:gd name="connsiteX5" fmla="*/ 2636425 w 2636425"/>
                <a:gd name="connsiteY5" fmla="*/ 263644 h 5085373"/>
                <a:gd name="connsiteX6" fmla="*/ 2636425 w 2636425"/>
                <a:gd name="connsiteY6" fmla="*/ 4821730 h 5085373"/>
                <a:gd name="connsiteX7" fmla="*/ 2559206 w 2636425"/>
                <a:gd name="connsiteY7" fmla="*/ 5008154 h 5085373"/>
                <a:gd name="connsiteX8" fmla="*/ 2372782 w 2636425"/>
                <a:gd name="connsiteY8" fmla="*/ 5085373 h 5085373"/>
                <a:gd name="connsiteX9" fmla="*/ 263643 w 2636425"/>
                <a:gd name="connsiteY9" fmla="*/ 5085373 h 5085373"/>
                <a:gd name="connsiteX10" fmla="*/ 77219 w 2636425"/>
                <a:gd name="connsiteY10" fmla="*/ 5008154 h 5085373"/>
                <a:gd name="connsiteX11" fmla="*/ 0 w 2636425"/>
                <a:gd name="connsiteY11" fmla="*/ 4821730 h 5085373"/>
                <a:gd name="connsiteX12" fmla="*/ 0 w 2636425"/>
                <a:gd name="connsiteY12" fmla="*/ 263643 h 5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6425" h="5085373">
                  <a:moveTo>
                    <a:pt x="0" y="263643"/>
                  </a:moveTo>
                  <a:cubicBezTo>
                    <a:pt x="0" y="193721"/>
                    <a:pt x="27777" y="126662"/>
                    <a:pt x="77220" y="77219"/>
                  </a:cubicBezTo>
                  <a:cubicBezTo>
                    <a:pt x="126663" y="27776"/>
                    <a:pt x="193721" y="0"/>
                    <a:pt x="263644" y="0"/>
                  </a:cubicBezTo>
                  <a:lnTo>
                    <a:pt x="2372782" y="0"/>
                  </a:lnTo>
                  <a:cubicBezTo>
                    <a:pt x="2442704" y="0"/>
                    <a:pt x="2509763" y="27777"/>
                    <a:pt x="2559206" y="77220"/>
                  </a:cubicBezTo>
                  <a:cubicBezTo>
                    <a:pt x="2608649" y="126663"/>
                    <a:pt x="2636425" y="193721"/>
                    <a:pt x="2636425" y="263644"/>
                  </a:cubicBezTo>
                  <a:lnTo>
                    <a:pt x="2636425" y="4821730"/>
                  </a:lnTo>
                  <a:cubicBezTo>
                    <a:pt x="2636425" y="4891652"/>
                    <a:pt x="2608648" y="4958711"/>
                    <a:pt x="2559206" y="5008154"/>
                  </a:cubicBezTo>
                  <a:cubicBezTo>
                    <a:pt x="2509763" y="5057597"/>
                    <a:pt x="2442705" y="5085373"/>
                    <a:pt x="2372782" y="5085373"/>
                  </a:cubicBezTo>
                  <a:lnTo>
                    <a:pt x="263643" y="5085373"/>
                  </a:lnTo>
                  <a:cubicBezTo>
                    <a:pt x="193721" y="5085373"/>
                    <a:pt x="126662" y="5057596"/>
                    <a:pt x="77219" y="5008154"/>
                  </a:cubicBezTo>
                  <a:cubicBezTo>
                    <a:pt x="27776" y="4958711"/>
                    <a:pt x="0" y="4891653"/>
                    <a:pt x="0" y="4821730"/>
                  </a:cubicBezTo>
                  <a:lnTo>
                    <a:pt x="0" y="263643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99136" tIns="2233285" rIns="199136" bIns="1216211" spcCol="1270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kern="0" dirty="0" smtClean="0">
                  <a:latin typeface="Calibri"/>
                  <a:cs typeface="Calibri"/>
                  <a:sym typeface="Arial" pitchFamily="-72" charset="0"/>
                </a:rPr>
                <a:t>Collaborative </a:t>
              </a:r>
              <a:r>
                <a:rPr lang="en-GB" kern="0" dirty="0">
                  <a:latin typeface="Calibri"/>
                  <a:cs typeface="Calibri"/>
                  <a:sym typeface="Arial" pitchFamily="-72" charset="0"/>
                </a:rPr>
                <a:t/>
              </a:r>
              <a:br>
                <a:rPr lang="en-GB" kern="0" dirty="0">
                  <a:latin typeface="Calibri"/>
                  <a:cs typeface="Calibri"/>
                  <a:sym typeface="Arial" pitchFamily="-72" charset="0"/>
                </a:rPr>
              </a:br>
              <a:r>
                <a:rPr lang="en-GB" kern="0" dirty="0">
                  <a:latin typeface="Calibri"/>
                  <a:cs typeface="Calibri"/>
                  <a:sym typeface="Arial" pitchFamily="-72" charset="0"/>
                </a:rPr>
                <a:t>Workspaces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059" y="1725981"/>
              <a:ext cx="1746504" cy="1746504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90683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12889" y="844550"/>
            <a:ext cx="8719961" cy="5689600"/>
            <a:chOff x="368955" y="844661"/>
            <a:chExt cx="8509000" cy="5689600"/>
          </a:xfrm>
        </p:grpSpPr>
        <p:pic>
          <p:nvPicPr>
            <p:cNvPr id="10" name="Picture 11" descr="CR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55" y="3606911"/>
              <a:ext cx="8509000" cy="292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C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55" y="844661"/>
              <a:ext cx="4313898" cy="286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C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594" y="844661"/>
              <a:ext cx="4553361" cy="286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" name="Picture 12" descr="PLT_C_Segue_8dc63f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" name="Picture 13" descr="PLT_C_Segue_8dc63f.pn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0700"/>
              <a:ext cx="9144000" cy="13716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 bwMode="ltGray">
            <a:xfrm>
              <a:off x="0" y="0"/>
              <a:ext cx="9144000" cy="5969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err="1" smtClean="0">
                <a:latin typeface="Calibri" pitchFamily="34" charset="0"/>
              </a:endParaRPr>
            </a:p>
          </p:txBody>
        </p:sp>
      </p:grpSp>
      <p:sp>
        <p:nvSpPr>
          <p:cNvPr id="7" name="Title 15"/>
          <p:cNvSpPr>
            <a:spLocks noGrp="1"/>
          </p:cNvSpPr>
          <p:nvPr>
            <p:ph type="title"/>
          </p:nvPr>
        </p:nvSpPr>
        <p:spPr bwMode="auto">
          <a:xfrm>
            <a:off x="409813" y="96823"/>
            <a:ext cx="8282366" cy="71000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dirty="0" smtClean="0">
                <a:ea typeface="ＭＳ Ｐゴシック" pitchFamily="34" charset="-128"/>
              </a:rPr>
              <a:t>From Constrictive, Restrictive and Dark…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pic>
        <p:nvPicPr>
          <p:cNvPr id="17" name="Picture 16" descr="PLT_logo_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70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Untitled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21" y="847725"/>
            <a:ext cx="853962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PLT_logo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" name="Picture 12" descr="PLT_C_Segue_8dc63f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" name="Picture 13" descr="PLT_C_Segue_8dc63f.pn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0700"/>
              <a:ext cx="9144000" cy="13716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 bwMode="ltGray">
            <a:xfrm>
              <a:off x="0" y="0"/>
              <a:ext cx="9144000" cy="5969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82124" tIns="41061" rIns="82124" bIns="41061" rtlCol="0" anchor="ctr">
              <a:noAutofit/>
            </a:bodyPr>
            <a:lstStyle/>
            <a:p>
              <a:pPr marL="0" marR="0" indent="0" algn="ctr" defTabSz="914400" latinLnBrk="0">
                <a:lnSpc>
                  <a:spcPct val="90000"/>
                </a:lnSpc>
                <a:spcBef>
                  <a:spcPts val="600"/>
                </a:spcBef>
                <a:buClrTx/>
                <a:buSzTx/>
                <a:buFontTx/>
                <a:buNone/>
                <a:tabLst/>
              </a:pPr>
              <a:endParaRPr lang="en-US" sz="1800" dirty="0" err="1" smtClean="0">
                <a:latin typeface="Calibri" pitchFamily="34" charset="0"/>
              </a:endParaRPr>
            </a:p>
          </p:txBody>
        </p:sp>
      </p:grpSp>
      <p:pic>
        <p:nvPicPr>
          <p:cNvPr id="16" name="Picture 15" descr="PLT_logo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2" y="6384925"/>
            <a:ext cx="16002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0A58345-3696-40EF-9BBB-4C6A70B370C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B7AB4C-48CD-40A2-A479-0151ABF7DAAD}" type="datetime1">
              <a:rPr lang="en-US" smtClean="0"/>
              <a:t>10/8/2015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9813" y="96823"/>
            <a:ext cx="8282366" cy="710001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…To Collaborative, Flexible and Bright!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70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LT_2010_MAIN">
  <a:themeElements>
    <a:clrScheme name="Custom 1">
      <a:dk1>
        <a:srgbClr val="FFFFFF"/>
      </a:dk1>
      <a:lt1>
        <a:srgbClr val="FFFFFF"/>
      </a:lt1>
      <a:dk2>
        <a:srgbClr val="003366"/>
      </a:dk2>
      <a:lt2>
        <a:srgbClr val="6C737A"/>
      </a:lt2>
      <a:accent1>
        <a:srgbClr val="82ACFA"/>
      </a:accent1>
      <a:accent2>
        <a:srgbClr val="85C64A"/>
      </a:accent2>
      <a:accent3>
        <a:srgbClr val="F5AA2F"/>
      </a:accent3>
      <a:accent4>
        <a:srgbClr val="CFD3D7"/>
      </a:accent4>
      <a:accent5>
        <a:srgbClr val="1978BE"/>
      </a:accent5>
      <a:accent6>
        <a:srgbClr val="D71928"/>
      </a:accent6>
      <a:hlink>
        <a:srgbClr val="F77F00"/>
      </a:hlink>
      <a:folHlink>
        <a:srgbClr val="6C737A"/>
      </a:folHlink>
    </a:clrScheme>
    <a:fontScheme name="3_PLT_2010_MAI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tx2"/>
        </a:solidFill>
        <a:ln w="9525" algn="ctr">
          <a:solidFill>
            <a:schemeClr val="tx2"/>
          </a:solidFill>
          <a:miter lim="800000"/>
          <a:headEnd/>
          <a:tailEnd/>
        </a:ln>
        <a:effectLst/>
      </a:spPr>
      <a:bodyPr lIns="82124" tIns="41061" rIns="82124" bIns="41061" rtlCol="0" anchor="ctr">
        <a:noAutofit/>
      </a:bodyPr>
      <a:lstStyle>
        <a:defPPr marL="0" marR="0" indent="0" algn="ctr" defTabSz="914400" latinLnBrk="0">
          <a:lnSpc>
            <a:spcPct val="90000"/>
          </a:lnSpc>
          <a:spcBef>
            <a:spcPts val="600"/>
          </a:spcBef>
          <a:buClrTx/>
          <a:buSzTx/>
          <a:buFontTx/>
          <a:buNone/>
          <a:tabLst/>
          <a:defRPr sz="1800" dirty="0" err="1" smtClean="0">
            <a:latin typeface="Calibri" pitchFamily="34" charset="0"/>
          </a:defRPr>
        </a:defPPr>
      </a:lstStyle>
    </a:spDef>
    <a:lnDef>
      <a:spPr bwMode="auto">
        <a:solidFill>
          <a:srgbClr val="8FD2FF"/>
        </a:solidFill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>
            <a:solidFill>
              <a:schemeClr val="tx2"/>
            </a:solidFill>
            <a:latin typeface="Calibri" pitchFamily="34" charset="0"/>
          </a:defRPr>
        </a:defPPr>
      </a:lstStyle>
    </a:txDef>
  </a:objectDefaults>
  <a:extraClrSchemeLst>
    <a:extraClrScheme>
      <a:clrScheme name="3_PLT_2010_M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12846</TotalTime>
  <Pages>0</Pages>
  <Words>839</Words>
  <Characters>0</Characters>
  <Application>Microsoft Office PowerPoint</Application>
  <PresentationFormat>On-screen Show (4:3)</PresentationFormat>
  <Lines>0</Lines>
  <Paragraphs>281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Arial Bold</vt:lpstr>
      <vt:lpstr>Calibri</vt:lpstr>
      <vt:lpstr>Lucida Sans</vt:lpstr>
      <vt:lpstr>Lucida Sans Unicode</vt:lpstr>
      <vt:lpstr>ヒラギノ角ゴ Pro W3</vt:lpstr>
      <vt:lpstr>3_PLT_2010_MAIN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Constrictive, Restrictive and Dark…</vt:lpstr>
      <vt:lpstr>…To Collaborative, Flexible and Bright!</vt:lpstr>
      <vt:lpstr>Collaborate, Connect and Get Work Done...  from Almost Anywhere</vt:lpstr>
      <vt:lpstr>PowerPoint Presentation</vt:lpstr>
      <vt:lpstr>PowerPoint Presentation</vt:lpstr>
      <vt:lpstr>PowerPoint Presentation</vt:lpstr>
      <vt:lpstr>Sound Masking Helps Dramatically</vt:lpstr>
      <vt:lpstr>Plantronics Created a New Kind of Masking System</vt:lpstr>
      <vt:lpstr>PowerPoint Presentation</vt:lpstr>
      <vt:lpstr>PowerPoint Presentation</vt:lpstr>
      <vt:lpstr>PowerPoint Presentation</vt:lpstr>
      <vt:lpstr>PowerPoint Presentation</vt:lpstr>
      <vt:lpstr>Social Platform – WAVE Built on Jive</vt:lpstr>
      <vt:lpstr>SMART Rooms and Video Systems</vt:lpstr>
      <vt:lpstr>Unified Communications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Collaborative Workplace…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Plantronics Template</dc:title>
  <dc:creator>Susanne Teichmann</dc:creator>
  <cp:keywords>Presentation templates, design, and graphics</cp:keywords>
  <dc:description>derek@bigpicdesign.com_x000d_
650.224.6763</dc:description>
  <cp:lastModifiedBy>Gill, Tom</cp:lastModifiedBy>
  <cp:revision>804</cp:revision>
  <dcterms:created xsi:type="dcterms:W3CDTF">2010-11-02T18:29:05Z</dcterms:created>
  <dcterms:modified xsi:type="dcterms:W3CDTF">2015-10-08T20:03:02Z</dcterms:modified>
</cp:coreProperties>
</file>